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F413C-43C0-7240-B385-F10D76E92291}" v="2" dt="2024-02-09T12:51:02.9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01" d="100"/>
          <a:sy n="101" d="100"/>
        </p:scale>
        <p:origin x="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 starstarts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ToLEVELp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62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66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8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8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8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89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"/>
          <p:cNvGrpSpPr/>
          <p:nvPr/>
        </p:nvGrpSpPr>
        <p:grpSpPr>
          <a:xfrm>
            <a:off x="7573960" y="-1"/>
            <a:ext cx="46042" cy="5181603"/>
            <a:chOff x="-1" y="0"/>
            <a:chExt cx="46041" cy="5181601"/>
          </a:xfrm>
        </p:grpSpPr>
        <p:sp>
          <p:nvSpPr>
            <p:cNvPr id="200" name="Rectangle"/>
            <p:cNvSpPr/>
            <p:nvPr/>
          </p:nvSpPr>
          <p:spPr>
            <a:xfrm rot="5400000">
              <a:off x="-837406" y="2583655"/>
              <a:ext cx="1720852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Rectangle"/>
            <p:cNvSpPr/>
            <p:nvPr/>
          </p:nvSpPr>
          <p:spPr>
            <a:xfrm rot="5400000">
              <a:off x="-850106" y="850105"/>
              <a:ext cx="1746252" cy="46041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2" name="Rectangle"/>
            <p:cNvSpPr/>
            <p:nvPr/>
          </p:nvSpPr>
          <p:spPr>
            <a:xfrm rot="5400000">
              <a:off x="-837406" y="4298155"/>
              <a:ext cx="1720852" cy="46041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04" name="Picture 7.png" descr="Picture 7.png"/>
          <p:cNvPicPr>
            <a:picLocks noChangeAspect="1"/>
          </p:cNvPicPr>
          <p:nvPr/>
        </p:nvPicPr>
        <p:blipFill>
          <a:blip r:embed="rId2"/>
          <a:srcRect l="5335" t="1922"/>
          <a:stretch>
            <a:fillRect/>
          </a:stretch>
        </p:blipFill>
        <p:spPr>
          <a:xfrm>
            <a:off x="-7938" y="380999"/>
            <a:ext cx="692151" cy="219551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BITS Pilani, Pilani Campus"/>
          <p:cNvSpPr txBox="1"/>
          <p:nvPr/>
        </p:nvSpPr>
        <p:spPr>
          <a:xfrm rot="5400000">
            <a:off x="-2736937" y="3821344"/>
            <a:ext cx="5775962" cy="205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9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20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2084386" y="6551611"/>
            <a:ext cx="7059615" cy="47627"/>
            <a:chOff x="0" y="0"/>
            <a:chExt cx="7059613" cy="47626"/>
          </a:xfrm>
        </p:grpSpPr>
        <p:sp>
          <p:nvSpPr>
            <p:cNvPr id="216" name="Rectangle"/>
            <p:cNvSpPr/>
            <p:nvPr/>
          </p:nvSpPr>
          <p:spPr>
            <a:xfrm>
              <a:off x="2546349" y="0"/>
              <a:ext cx="2328864" cy="47626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Rectangle"/>
            <p:cNvSpPr/>
            <p:nvPr/>
          </p:nvSpPr>
          <p:spPr>
            <a:xfrm>
              <a:off x="4824412" y="-1"/>
              <a:ext cx="2235202" cy="45557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Rectangle"/>
            <p:cNvSpPr/>
            <p:nvPr/>
          </p:nvSpPr>
          <p:spPr>
            <a:xfrm>
              <a:off x="-1" y="0"/>
              <a:ext cx="2581277" cy="47626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22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22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22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Rectangle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Rectangle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BITS_university_logo_whitevert.png" descr="BITS_university_logo_whitevert.png"/>
          <p:cNvPicPr>
            <a:picLocks noChangeAspect="1"/>
          </p:cNvPicPr>
          <p:nvPr/>
        </p:nvPicPr>
        <p:blipFill>
          <a:blip r:embed="rId3"/>
          <a:srcRect t="1" b="28591"/>
          <a:stretch>
            <a:fillRect/>
          </a:stretch>
        </p:blipFill>
        <p:spPr>
          <a:xfrm>
            <a:off x="76200" y="3352800"/>
            <a:ext cx="2057400" cy="197961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BITS Pilani"/>
          <p:cNvSpPr txBox="1"/>
          <p:nvPr/>
        </p:nvSpPr>
        <p:spPr>
          <a:xfrm>
            <a:off x="-30481" y="5257801"/>
            <a:ext cx="2118362" cy="454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26" name="Pilani Campus"/>
          <p:cNvSpPr txBox="1"/>
          <p:nvPr/>
        </p:nvSpPr>
        <p:spPr>
          <a:xfrm>
            <a:off x="198120" y="5668963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Rectangle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Rectangle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BITS_university_logo_whitevert.png" descr="BITS_university_logo_whitevert.png"/>
          <p:cNvPicPr>
            <a:picLocks noChangeAspect="1"/>
          </p:cNvPicPr>
          <p:nvPr/>
        </p:nvPicPr>
        <p:blipFill>
          <a:blip r:embed="rId3"/>
          <a:srcRect t="1" b="28591"/>
          <a:stretch>
            <a:fillRect/>
          </a:stretch>
        </p:blipFill>
        <p:spPr>
          <a:xfrm>
            <a:off x="76200" y="3352800"/>
            <a:ext cx="2057400" cy="197961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BITS Pilani"/>
          <p:cNvSpPr txBox="1"/>
          <p:nvPr/>
        </p:nvSpPr>
        <p:spPr>
          <a:xfrm>
            <a:off x="-30481" y="5257801"/>
            <a:ext cx="2118362" cy="454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42" name="Pilani Campus"/>
          <p:cNvSpPr txBox="1"/>
          <p:nvPr/>
        </p:nvSpPr>
        <p:spPr>
          <a:xfrm>
            <a:off x="198120" y="5668963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\\Server\D\jyoti\FI023_BITS_v1\styleguide img\IMG_5627_b.jpg" descr="\\Server\D\jyoti\FI023_BITS_v1\styleguide img\IMG_5627_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Rectangle"/>
          <p:cNvSpPr/>
          <p:nvPr/>
        </p:nvSpPr>
        <p:spPr>
          <a:xfrm>
            <a:off x="-2" y="4281487"/>
            <a:ext cx="9144004" cy="2576514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blurRad="38100" dist="23000" dir="5400000" rotWithShape="0">
              <a:srgbClr val="000000">
                <a:alpha val="34999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2" name="Picture 7.png" descr="Picture 7.png"/>
          <p:cNvPicPr>
            <a:picLocks noChangeAspect="1"/>
          </p:cNvPicPr>
          <p:nvPr/>
        </p:nvPicPr>
        <p:blipFill>
          <a:blip r:embed="rId3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Rectangle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Rectangle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BITS Pilani"/>
          <p:cNvSpPr txBox="1"/>
          <p:nvPr/>
        </p:nvSpPr>
        <p:spPr>
          <a:xfrm>
            <a:off x="6903718" y="762000"/>
            <a:ext cx="2118362" cy="454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900" b="1">
                <a:solidFill>
                  <a:srgbClr val="FFFFFF"/>
                </a:solidFill>
              </a:defRPr>
            </a:pPr>
            <a:r>
              <a:t>BITS</a:t>
            </a:r>
            <a:r>
              <a:rPr b="0"/>
              <a:t> Pilani</a:t>
            </a:r>
          </a:p>
        </p:txBody>
      </p:sp>
      <p:sp>
        <p:nvSpPr>
          <p:cNvPr id="57" name="Pilani Campus"/>
          <p:cNvSpPr txBox="1"/>
          <p:nvPr/>
        </p:nvSpPr>
        <p:spPr>
          <a:xfrm>
            <a:off x="7132318" y="1173162"/>
            <a:ext cx="1813562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Pilani Campus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grpSp>
        <p:nvGrpSpPr>
          <p:cNvPr id="69" name="Group"/>
          <p:cNvGrpSpPr/>
          <p:nvPr/>
        </p:nvGrpSpPr>
        <p:grpSpPr>
          <a:xfrm>
            <a:off x="2084386" y="6551610"/>
            <a:ext cx="7059615" cy="47628"/>
            <a:chOff x="0" y="0"/>
            <a:chExt cx="7059613" cy="47626"/>
          </a:xfrm>
        </p:grpSpPr>
        <p:sp>
          <p:nvSpPr>
            <p:cNvPr id="66" name="Rectangle"/>
            <p:cNvSpPr/>
            <p:nvPr/>
          </p:nvSpPr>
          <p:spPr>
            <a:xfrm>
              <a:off x="2546349" y="0"/>
              <a:ext cx="2328864" cy="47626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" name="Rectangle"/>
            <p:cNvSpPr/>
            <p:nvPr/>
          </p:nvSpPr>
          <p:spPr>
            <a:xfrm>
              <a:off x="4824412" y="-1"/>
              <a:ext cx="2235202" cy="46038"/>
            </a:xfrm>
            <a:prstGeom prst="rect">
              <a:avLst/>
            </a:prstGeom>
            <a:solidFill>
              <a:srgbClr val="E31C2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" name="Rectangle"/>
            <p:cNvSpPr/>
            <p:nvPr/>
          </p:nvSpPr>
          <p:spPr>
            <a:xfrm>
              <a:off x="-1" y="0"/>
              <a:ext cx="2581277" cy="47626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70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7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7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7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87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4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91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5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05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6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7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12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09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0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1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13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BITS Pilani, Deemed to be University under Section 3 of UGC Act, 1956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Deemed to be University under Section 3 of UGC Act, 1956</a:t>
            </a:r>
          </a:p>
        </p:txBody>
      </p:sp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24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6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28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9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32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BITS Pilani, Deemed to be University under Section 3 of UGC Act, 1956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Deemed to be University under Section 3 of UGC Act, 1956</a:t>
            </a:r>
          </a:p>
        </p:txBody>
      </p: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-2" y="1295398"/>
            <a:ext cx="7010402" cy="46042"/>
            <a:chOff x="0" y="-1"/>
            <a:chExt cx="7010401" cy="46041"/>
          </a:xfrm>
        </p:grpSpPr>
        <p:sp>
          <p:nvSpPr>
            <p:cNvPr id="143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0" name="Group"/>
          <p:cNvGrpSpPr/>
          <p:nvPr/>
        </p:nvGrpSpPr>
        <p:grpSpPr>
          <a:xfrm>
            <a:off x="2133598" y="6553198"/>
            <a:ext cx="7010402" cy="46042"/>
            <a:chOff x="0" y="-1"/>
            <a:chExt cx="7010401" cy="46041"/>
          </a:xfrm>
        </p:grpSpPr>
        <p:sp>
          <p:nvSpPr>
            <p:cNvPr id="147" name="Rectangle"/>
            <p:cNvSpPr/>
            <p:nvPr/>
          </p:nvSpPr>
          <p:spPr>
            <a:xfrm>
              <a:off x="2362200" y="-2"/>
              <a:ext cx="2328865" cy="46042"/>
            </a:xfrm>
            <a:prstGeom prst="rect">
              <a:avLst/>
            </a:prstGeom>
            <a:solidFill>
              <a:srgbClr val="76C2E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Rectangle"/>
            <p:cNvSpPr/>
            <p:nvPr/>
          </p:nvSpPr>
          <p:spPr>
            <a:xfrm>
              <a:off x="-1" y="-2"/>
              <a:ext cx="2362201" cy="46042"/>
            </a:xfrm>
            <a:prstGeom prst="rect">
              <a:avLst/>
            </a:prstGeom>
            <a:solidFill>
              <a:srgbClr val="FCB017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Rectangle"/>
            <p:cNvSpPr/>
            <p:nvPr/>
          </p:nvSpPr>
          <p:spPr>
            <a:xfrm>
              <a:off x="4681537" y="-2"/>
              <a:ext cx="2328864" cy="46042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1" name="Picture 7.png" descr="Picture 7.png"/>
          <p:cNvPicPr>
            <a:picLocks noChangeAspect="1"/>
          </p:cNvPicPr>
          <p:nvPr/>
        </p:nvPicPr>
        <p:blipFill>
          <a:blip r:embed="rId2"/>
          <a:srcRect l="1922" b="5335"/>
          <a:stretch>
            <a:fillRect/>
          </a:stretch>
        </p:blipFill>
        <p:spPr>
          <a:xfrm>
            <a:off x="6629399" y="-1"/>
            <a:ext cx="2193927" cy="69215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BITS Pilani, Pilani Campus"/>
          <p:cNvSpPr txBox="1"/>
          <p:nvPr/>
        </p:nvSpPr>
        <p:spPr>
          <a:xfrm>
            <a:off x="3322320" y="6596062"/>
            <a:ext cx="5775961" cy="225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1100" b="1">
                <a:solidFill>
                  <a:srgbClr val="101141"/>
                </a:solidFill>
              </a:defRPr>
            </a:pPr>
            <a:r>
              <a:t>BITS </a:t>
            </a:r>
            <a:r>
              <a:rPr b="0"/>
              <a:t>Pilani, Pilani Campus</a:t>
            </a:r>
          </a:p>
        </p:txBody>
      </p:sp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8" y="6415554"/>
            <a:ext cx="258623" cy="24830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Zkg8aYpUHdoGa6UV7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coded.com/blog/wireframe-mockup-and-prototype-whats-the-difference/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ITS Pilani presentation"/>
          <p:cNvSpPr txBox="1">
            <a:spLocks noGrp="1"/>
          </p:cNvSpPr>
          <p:nvPr>
            <p:ph type="title" idx="4294967295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/>
          <a:lstStyle>
            <a:lvl1pPr>
              <a:lnSpc>
                <a:spcPts val="4000"/>
              </a:lnSpc>
              <a:defRPr sz="4400">
                <a:solidFill>
                  <a:srgbClr val="FFFFFF"/>
                </a:solidFill>
              </a:defRPr>
            </a:lvl1pPr>
          </a:lstStyle>
          <a:p>
            <a:r>
              <a:t>BITS Pilani presentation</a:t>
            </a:r>
          </a:p>
        </p:txBody>
      </p:sp>
      <p:sp>
        <p:nvSpPr>
          <p:cNvPr id="239" name="K.Anantharaman…"/>
          <p:cNvSpPr txBox="1">
            <a:spLocks noGrp="1"/>
          </p:cNvSpPr>
          <p:nvPr>
            <p:ph type="body" sz="quarter" idx="4294967295"/>
          </p:nvPr>
        </p:nvSpPr>
        <p:spPr>
          <a:xfrm>
            <a:off x="2514600" y="5410200"/>
            <a:ext cx="6019800" cy="533400"/>
          </a:xfrm>
          <a:prstGeom prst="rect">
            <a:avLst/>
          </a:prstGeom>
        </p:spPr>
        <p:txBody>
          <a:bodyPr anchor="b"/>
          <a:lstStyle/>
          <a:p>
            <a:pPr marL="0" indent="0" algn="r" defTabSz="886967">
              <a:lnSpc>
                <a:spcPts val="1700"/>
              </a:lnSpc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pPr>
            <a:r>
              <a:t>K.Anantharaman</a:t>
            </a:r>
          </a:p>
          <a:p>
            <a:pPr marL="0" indent="0" algn="r" defTabSz="886967">
              <a:lnSpc>
                <a:spcPts val="1700"/>
              </a:lnSpc>
              <a:spcBef>
                <a:spcPts val="0"/>
              </a:spcBef>
              <a:buSzTx/>
              <a:buNone/>
              <a:defRPr sz="1700">
                <a:solidFill>
                  <a:srgbClr val="FFFFFF"/>
                </a:solidFill>
              </a:defRPr>
            </a:pPr>
            <a:r>
              <a:t>kanantharaman@wilp.bits-pilani.ac.in </a:t>
            </a:r>
          </a:p>
        </p:txBody>
      </p:sp>
      <p:sp>
        <p:nvSpPr>
          <p:cNvPr id="24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4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2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Agile Estimation – Story Point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Agile Estimation – Story Point Estimation</a:t>
            </a:r>
          </a:p>
        </p:txBody>
      </p:sp>
      <p:sp>
        <p:nvSpPr>
          <p:cNvPr id="29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9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8" y="6415554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8" y="6415554"/>
            <a:ext cx="258623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99" name="Agile Estimation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5081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Agile Estimation</a:t>
            </a:r>
          </a:p>
        </p:txBody>
      </p:sp>
      <p:sp>
        <p:nvSpPr>
          <p:cNvPr id="300" name="Absolute Estimation…"/>
          <p:cNvSpPr txBox="1">
            <a:spLocks noGrp="1"/>
          </p:cNvSpPr>
          <p:nvPr>
            <p:ph type="body" idx="4294967295"/>
          </p:nvPr>
        </p:nvSpPr>
        <p:spPr>
          <a:xfrm>
            <a:off x="411480" y="1445806"/>
            <a:ext cx="8229601" cy="5257801"/>
          </a:xfrm>
          <a:prstGeom prst="rect">
            <a:avLst/>
          </a:prstGeom>
        </p:spPr>
        <p:txBody>
          <a:bodyPr/>
          <a:lstStyle/>
          <a:p>
            <a:pPr marL="342899" indent="-342899">
              <a:buChar char="✴"/>
              <a:defRPr sz="2400"/>
            </a:pPr>
            <a:r>
              <a:t>Absolute Estimation</a:t>
            </a:r>
          </a:p>
          <a:p>
            <a:pPr marL="342899" indent="-342899">
              <a:buChar char="✓"/>
              <a:defRPr sz="2400"/>
            </a:pPr>
            <a:r>
              <a:t>Relative Estimation </a:t>
            </a:r>
          </a:p>
          <a:p>
            <a:pPr marL="342899" indent="-342899">
              <a:buChar char="✓"/>
              <a:defRPr sz="2400"/>
            </a:pPr>
            <a:r>
              <a:t>Fibonacci Sequence (1,2,3,5,8,13,21,34,55, ……)</a:t>
            </a:r>
          </a:p>
          <a:p>
            <a:pPr marL="342899" indent="-342899">
              <a:buChar char="✓"/>
              <a:defRPr sz="2400"/>
            </a:pPr>
            <a:r>
              <a:t>Story Point</a:t>
            </a:r>
          </a:p>
          <a:p>
            <a:pPr marL="342899" indent="-342899">
              <a:buChar char="✓"/>
              <a:defRPr sz="2400"/>
            </a:pPr>
            <a:r>
              <a:t>Value Point</a:t>
            </a:r>
          </a:p>
          <a:p>
            <a:pPr marL="342899" indent="-342899">
              <a:buChar char="✓"/>
              <a:defRPr sz="2400"/>
            </a:pPr>
            <a:r>
              <a:t>Velocity</a:t>
            </a:r>
          </a:p>
          <a:p>
            <a:pPr marL="342899" indent="-342899">
              <a:buChar char="✓"/>
              <a:defRPr sz="2400"/>
            </a:pPr>
            <a:r>
              <a:t>Average Velocity</a:t>
            </a:r>
          </a:p>
          <a:p>
            <a:pPr marL="342899" indent="-342899">
              <a:buChar char="✓"/>
              <a:defRPr sz="2400"/>
            </a:pPr>
            <a:r>
              <a:t>BFTB (Bank For The Buck)= Value Point /StoryPoint</a:t>
            </a:r>
          </a:p>
        </p:txBody>
      </p:sp>
      <p:sp>
        <p:nvSpPr>
          <p:cNvPr id="30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0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05" name="Velocity = Number of story points the team can deliver in an iteration/Sprint  (OR)…"/>
          <p:cNvSpPr txBox="1">
            <a:spLocks noGrp="1"/>
          </p:cNvSpPr>
          <p:nvPr>
            <p:ph type="body" idx="4294967295"/>
          </p:nvPr>
        </p:nvSpPr>
        <p:spPr>
          <a:xfrm>
            <a:off x="685800" y="1160462"/>
            <a:ext cx="8458200" cy="475297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Velocity</a:t>
            </a:r>
            <a:r>
              <a:rPr b="0"/>
              <a:t> = Number of story points the team can deliver in an iteration/Sprint  (OR)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Calculating Velocity:</a:t>
            </a:r>
          </a:p>
        </p:txBody>
      </p:sp>
      <p:sp>
        <p:nvSpPr>
          <p:cNvPr id="306" name="Velocity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Velocity</a:t>
            </a:r>
          </a:p>
        </p:txBody>
      </p:sp>
      <p:sp>
        <p:nvSpPr>
          <p:cNvPr id="30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0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graphicFrame>
        <p:nvGraphicFramePr>
          <p:cNvPr id="309" name="Table"/>
          <p:cNvGraphicFramePr/>
          <p:nvPr/>
        </p:nvGraphicFramePr>
        <p:xfrm>
          <a:off x="4468812" y="1701800"/>
          <a:ext cx="4064000" cy="208785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97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Sprints</a:t>
                      </a:r>
                    </a:p>
                  </a:txBody>
                  <a:tcPr marL="45710" marR="45710" marT="45710" marB="4571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Number of Story points Delivered</a:t>
                      </a:r>
                    </a:p>
                  </a:txBody>
                  <a:tcPr marL="45710" marR="45710" marT="45710" marB="45710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Sprint-1</a:t>
                      </a:r>
                    </a:p>
                  </a:txBody>
                  <a:tcPr marL="45710" marR="45710" marT="45710" marB="4571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16</a:t>
                      </a:r>
                    </a:p>
                  </a:txBody>
                  <a:tcPr marL="45710" marR="45710" marT="45710" marB="45710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Sprint-2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15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Sprint-3</a:t>
                      </a:r>
                    </a:p>
                  </a:txBody>
                  <a:tcPr marL="45710" marR="45710" marT="45710" marB="45710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17</a:t>
                      </a:r>
                    </a:p>
                  </a:txBody>
                  <a:tcPr marL="45710" marR="45710" marT="45710" marB="45710" horzOverflow="overflow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Sprint-4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20</a:t>
                      </a:r>
                    </a:p>
                  </a:txBody>
                  <a:tcPr marL="45710" marR="45710" marT="45710" marB="45710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0" name="1.Average = (16+15+17+20) / 4 = 17 Story points"/>
          <p:cNvSpPr txBox="1"/>
          <p:nvPr/>
        </p:nvSpPr>
        <p:spPr>
          <a:xfrm>
            <a:off x="377825" y="2921000"/>
            <a:ext cx="3584575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1.Average = (16+15+17+20) / 4 = 17 Story points</a:t>
            </a:r>
          </a:p>
        </p:txBody>
      </p:sp>
      <p:sp>
        <p:nvSpPr>
          <p:cNvPr id="311" name="Velocity is a rolling average. That means that the velocity may increase or decrease depending on what happens with the team.…"/>
          <p:cNvSpPr txBox="1"/>
          <p:nvPr/>
        </p:nvSpPr>
        <p:spPr>
          <a:xfrm>
            <a:off x="327025" y="5054600"/>
            <a:ext cx="8283575" cy="8935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Velocity is a rolling average. That means that the velocity may increase or decrease depending on what happens with the team.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After some iterations the velocity will become stable.</a:t>
            </a:r>
          </a:p>
        </p:txBody>
      </p:sp>
      <p:pic>
        <p:nvPicPr>
          <p:cNvPr id="312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25" y="3776662"/>
            <a:ext cx="2759075" cy="116840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2. Give it as a range"/>
          <p:cNvSpPr txBox="1"/>
          <p:nvPr/>
        </p:nvSpPr>
        <p:spPr>
          <a:xfrm>
            <a:off x="4846320" y="4140201"/>
            <a:ext cx="214993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Give it as a range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16" name="High-confidence forecast-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0" y="152400"/>
            <a:ext cx="6324600" cy="1143000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High-confidence forecast- Example</a:t>
            </a:r>
          </a:p>
        </p:txBody>
      </p:sp>
      <p:sp>
        <p:nvSpPr>
          <p:cNvPr id="317" name="2/20/22"/>
          <p:cNvSpPr txBox="1"/>
          <p:nvPr/>
        </p:nvSpPr>
        <p:spPr>
          <a:xfrm>
            <a:off x="502919" y="6400415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18" name="SE ZG544 S2-21 Agile SW Process"/>
          <p:cNvSpPr txBox="1"/>
          <p:nvPr/>
        </p:nvSpPr>
        <p:spPr>
          <a:xfrm>
            <a:off x="3169920" y="6414761"/>
            <a:ext cx="2804161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SE ZG544 S2-22 Agile SW Process</a:t>
            </a:r>
          </a:p>
        </p:txBody>
      </p:sp>
      <p:sp>
        <p:nvSpPr>
          <p:cNvPr id="319" name="Velocity of completed 8 sprints…"/>
          <p:cNvSpPr txBox="1"/>
          <p:nvPr/>
        </p:nvSpPr>
        <p:spPr>
          <a:xfrm>
            <a:off x="189923" y="1524436"/>
            <a:ext cx="3440113" cy="62688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Velocity of completed </a:t>
            </a:r>
            <a:r>
              <a:rPr b="1"/>
              <a:t>8 sprints</a:t>
            </a:r>
          </a:p>
          <a:p>
            <a:pPr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:20, 25, 28, 26, 16, 20, 26, 26</a:t>
            </a:r>
          </a:p>
        </p:txBody>
      </p:sp>
      <p:sp>
        <p:nvSpPr>
          <p:cNvPr id="320" name="16…"/>
          <p:cNvSpPr txBox="1"/>
          <p:nvPr/>
        </p:nvSpPr>
        <p:spPr>
          <a:xfrm>
            <a:off x="5805806" y="831722"/>
            <a:ext cx="441962" cy="221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16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20 20 25 26 26 26 28</a:t>
            </a:r>
          </a:p>
        </p:txBody>
      </p:sp>
      <p:pic>
        <p:nvPicPr>
          <p:cNvPr id="321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9" y="2320219"/>
            <a:ext cx="3800396" cy="2217562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orted Velocity  List"/>
          <p:cNvSpPr txBox="1"/>
          <p:nvPr/>
        </p:nvSpPr>
        <p:spPr>
          <a:xfrm>
            <a:off x="3750197" y="1662549"/>
            <a:ext cx="2118362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Sorted Velocity  List</a:t>
            </a:r>
          </a:p>
        </p:txBody>
      </p:sp>
      <p:sp>
        <p:nvSpPr>
          <p:cNvPr id="323" name="Line"/>
          <p:cNvSpPr/>
          <p:nvPr/>
        </p:nvSpPr>
        <p:spPr>
          <a:xfrm>
            <a:off x="6193918" y="1178501"/>
            <a:ext cx="457202" cy="15240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42"/>
                  <a:pt x="10800" y="540"/>
                </a:cubicBezTo>
                <a:lnTo>
                  <a:pt x="10800" y="10260"/>
                </a:lnTo>
                <a:cubicBezTo>
                  <a:pt x="10800" y="10558"/>
                  <a:pt x="15635" y="10800"/>
                  <a:pt x="21600" y="10800"/>
                </a:cubicBezTo>
                <a:cubicBezTo>
                  <a:pt x="15635" y="10800"/>
                  <a:pt x="10800" y="11042"/>
                  <a:pt x="10800" y="11340"/>
                </a:cubicBezTo>
                <a:lnTo>
                  <a:pt x="10800" y="21060"/>
                </a:lnTo>
                <a:cubicBezTo>
                  <a:pt x="10800" y="21358"/>
                  <a:pt x="5965" y="21600"/>
                  <a:pt x="0" y="21600"/>
                </a:cubicBezTo>
              </a:path>
            </a:pathLst>
          </a:custGeom>
          <a:ln w="28575">
            <a:solidFill>
              <a:srgbClr val="4A7EBB"/>
            </a:solidFill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324" name="90% Confidence Interval"/>
          <p:cNvSpPr txBox="1"/>
          <p:nvPr/>
        </p:nvSpPr>
        <p:spPr>
          <a:xfrm>
            <a:off x="6667182" y="1631821"/>
            <a:ext cx="2118362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90% Confidence Interval</a:t>
            </a:r>
          </a:p>
        </p:txBody>
      </p:sp>
      <p:sp>
        <p:nvSpPr>
          <p:cNvPr id="325" name="20 ➔ Lower confidence, certainly we will do…"/>
          <p:cNvSpPr txBox="1"/>
          <p:nvPr/>
        </p:nvSpPr>
        <p:spPr>
          <a:xfrm>
            <a:off x="4268937" y="4512697"/>
            <a:ext cx="4971935" cy="88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20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Lower confidence, certainly we will do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23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Mean Velocity – We will get here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26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➔ </a:t>
            </a:r>
            <a:r>
              <a:t>Upper confidence, Most we could expect</a:t>
            </a:r>
          </a:p>
        </p:txBody>
      </p:sp>
      <p:sp>
        <p:nvSpPr>
          <p:cNvPr id="326" name="Source: Succeeding with Agile SW development by Mike Cohen"/>
          <p:cNvSpPr txBox="1"/>
          <p:nvPr/>
        </p:nvSpPr>
        <p:spPr>
          <a:xfrm>
            <a:off x="4322445" y="6172201"/>
            <a:ext cx="4404360" cy="22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Source: Succeeding with Agile SW development by Mike Cohen</a:t>
            </a:r>
          </a:p>
        </p:txBody>
      </p:sp>
      <p:sp>
        <p:nvSpPr>
          <p:cNvPr id="327" name="Use the nth Lowest and the nth Highest Observation of a Sorted List of Velocities to Find a 90% Confidence Interval"/>
          <p:cNvSpPr txBox="1"/>
          <p:nvPr/>
        </p:nvSpPr>
        <p:spPr>
          <a:xfrm>
            <a:off x="159299" y="5475799"/>
            <a:ext cx="8303260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 the nth Lowest and the nth Highest Observation of a Sorted List of Velocities to Find a 90% Confidence Interval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30" name="Agile Estimation - User Stories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35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905255">
              <a:defRPr sz="3564"/>
            </a:pPr>
            <a:r>
              <a:t>Agile Estimation - User Stories</a:t>
            </a:r>
            <a:br/>
            <a:r>
              <a:t>Example-Housing Project</a:t>
            </a:r>
          </a:p>
        </p:txBody>
      </p:sp>
      <p:pic>
        <p:nvPicPr>
          <p:cNvPr id="331" name="es-Storypointscale.PNG" descr="es-Storypointsc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98" y="1522967"/>
            <a:ext cx="2431243" cy="4399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es-Storypointscale2.PNG" descr="es-Storypointscale2.PNG"/>
          <p:cNvPicPr>
            <a:picLocks noChangeAspect="1"/>
          </p:cNvPicPr>
          <p:nvPr/>
        </p:nvPicPr>
        <p:blipFill>
          <a:blip r:embed="rId3"/>
          <a:srcRect b="2035"/>
          <a:stretch>
            <a:fillRect/>
          </a:stretch>
        </p:blipFill>
        <p:spPr>
          <a:xfrm>
            <a:off x="3988749" y="1409184"/>
            <a:ext cx="2431423" cy="4532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.png" descr="image.png"/>
          <p:cNvPicPr>
            <a:picLocks noChangeAspect="1"/>
          </p:cNvPicPr>
          <p:nvPr/>
        </p:nvPicPr>
        <p:blipFill>
          <a:blip r:embed="rId4"/>
          <a:srcRect t="2211"/>
          <a:stretch>
            <a:fillRect/>
          </a:stretch>
        </p:blipFill>
        <p:spPr>
          <a:xfrm>
            <a:off x="6361905" y="1700981"/>
            <a:ext cx="2728939" cy="404331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4" name="Table"/>
          <p:cNvGraphicFramePr/>
          <p:nvPr/>
        </p:nvGraphicFramePr>
        <p:xfrm>
          <a:off x="513080" y="1787816"/>
          <a:ext cx="1333500" cy="387970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86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solidFill>
                            <a:srgbClr val="0096FF"/>
                          </a:solidFill>
                        </a:rPr>
                        <a:t>User Stories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Build Walls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Carpets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Decorate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Build Roof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Wiring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Plumbing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6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Swimming Pool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9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Heating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35" name="Fibonacci Sequence (1,2,3,5,8,13,21,34,55, ……)"/>
          <p:cNvSpPr txBox="1"/>
          <p:nvPr/>
        </p:nvSpPr>
        <p:spPr>
          <a:xfrm>
            <a:off x="495755" y="5929445"/>
            <a:ext cx="7156806" cy="437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899" indent="-342899">
              <a:spcBef>
                <a:spcPts val="700"/>
              </a:spcBef>
              <a:buSzPct val="100000"/>
              <a:buFont typeface="Arial"/>
              <a:buChar char="✓"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Fibonacci Sequence (1,2,3,5,8,13,21,34,55, ……)</a:t>
            </a:r>
          </a:p>
        </p:txBody>
      </p:sp>
      <p:sp>
        <p:nvSpPr>
          <p:cNvPr id="336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3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38" name="13/2/22"/>
          <p:cNvSpPr txBox="1"/>
          <p:nvPr/>
        </p:nvSpPr>
        <p:spPr>
          <a:xfrm>
            <a:off x="502919" y="64266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41" name="Agile Estimation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08279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Agile Estimation</a:t>
            </a:r>
          </a:p>
        </p:txBody>
      </p:sp>
      <p:pic>
        <p:nvPicPr>
          <p:cNvPr id="34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5" y="1461968"/>
            <a:ext cx="3797531" cy="356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020" y="1348343"/>
            <a:ext cx="3064951" cy="2124885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pic>
        <p:nvPicPr>
          <p:cNvPr id="345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233" y="3696422"/>
            <a:ext cx="3079798" cy="1700205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ost: $20000, Cost/SP $225"/>
          <p:cNvSpPr txBox="1"/>
          <p:nvPr/>
        </p:nvSpPr>
        <p:spPr>
          <a:xfrm>
            <a:off x="4192132" y="2983008"/>
            <a:ext cx="975362" cy="468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900" b="1">
                <a:latin typeface="Arial"/>
                <a:ea typeface="Arial"/>
                <a:cs typeface="Arial"/>
                <a:sym typeface="Arial"/>
              </a:defRPr>
            </a:pPr>
            <a:r>
              <a:t>Cost: $20000, Cost/Value= 20000/89 = $225</a:t>
            </a:r>
          </a:p>
        </p:txBody>
      </p:sp>
      <p:sp>
        <p:nvSpPr>
          <p:cNvPr id="347" name="Cost: 199*225=$44000"/>
          <p:cNvSpPr txBox="1"/>
          <p:nvPr/>
        </p:nvSpPr>
        <p:spPr>
          <a:xfrm>
            <a:off x="5684520" y="2983008"/>
            <a:ext cx="1051562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Cost: 199*225=$44000</a:t>
            </a:r>
          </a:p>
        </p:txBody>
      </p:sp>
      <p:sp>
        <p:nvSpPr>
          <p:cNvPr id="348" name="Cost :76*225 =$17000"/>
          <p:cNvSpPr txBox="1"/>
          <p:nvPr/>
        </p:nvSpPr>
        <p:spPr>
          <a:xfrm>
            <a:off x="4090351" y="5278121"/>
            <a:ext cx="786450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 :76*225 =$17000</a:t>
            </a:r>
          </a:p>
        </p:txBody>
      </p:sp>
      <p:sp>
        <p:nvSpPr>
          <p:cNvPr id="349" name="Cost: 4*225=900"/>
          <p:cNvSpPr txBox="1"/>
          <p:nvPr/>
        </p:nvSpPr>
        <p:spPr>
          <a:xfrm>
            <a:off x="5599112" y="5278121"/>
            <a:ext cx="786449" cy="341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Cost: 4*225=900</a:t>
            </a:r>
          </a:p>
        </p:txBody>
      </p:sp>
      <p:sp>
        <p:nvSpPr>
          <p:cNvPr id="350" name="Iteration-5"/>
          <p:cNvSpPr txBox="1"/>
          <p:nvPr/>
        </p:nvSpPr>
        <p:spPr>
          <a:xfrm>
            <a:off x="7039105" y="4100830"/>
            <a:ext cx="79031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Iteration-5</a:t>
            </a:r>
          </a:p>
        </p:txBody>
      </p:sp>
      <p:sp>
        <p:nvSpPr>
          <p:cNvPr id="351" name="Swimming Pool"/>
          <p:cNvSpPr txBox="1"/>
          <p:nvPr/>
        </p:nvSpPr>
        <p:spPr>
          <a:xfrm>
            <a:off x="6857089" y="4368216"/>
            <a:ext cx="1154344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Swimming Pool</a:t>
            </a:r>
          </a:p>
        </p:txBody>
      </p:sp>
      <p:sp>
        <p:nvSpPr>
          <p:cNvPr id="352" name="Line"/>
          <p:cNvSpPr/>
          <p:nvPr/>
        </p:nvSpPr>
        <p:spPr>
          <a:xfrm flipV="1">
            <a:off x="7182809" y="4209429"/>
            <a:ext cx="674192" cy="67419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3" name="Line"/>
          <p:cNvSpPr/>
          <p:nvPr/>
        </p:nvSpPr>
        <p:spPr>
          <a:xfrm flipH="1" flipV="1">
            <a:off x="7241685" y="4268303"/>
            <a:ext cx="556440" cy="55644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5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477962"/>
            <a:ext cx="8448675" cy="484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Estimation Exercise</a:t>
            </a:r>
          </a:p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(Iteration Length = 2 weeks (10 Days, 8hrs Per day) </a:t>
            </a:r>
          </a:p>
        </p:txBody>
      </p:sp>
      <p:sp>
        <p:nvSpPr>
          <p:cNvPr id="359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60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6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62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63" name="https://forms.gle/Zkg8aYpUHdoGa6UV7"/>
          <p:cNvSpPr txBox="1"/>
          <p:nvPr/>
        </p:nvSpPr>
        <p:spPr>
          <a:xfrm>
            <a:off x="887319" y="5800496"/>
            <a:ext cx="415308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https://forms.gle/Zkg8aYpUHdoGa6UV7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1477962"/>
            <a:ext cx="8448675" cy="4840288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Estimation Exercise</a:t>
            </a:r>
          </a:p>
          <a:p>
            <a:pPr marL="521208" indent="-781812" defTabSz="694944">
              <a:lnSpc>
                <a:spcPts val="2700"/>
              </a:lnSpc>
              <a:spcBef>
                <a:spcPts val="0"/>
              </a:spcBef>
              <a:buSzTx/>
              <a:buNone/>
              <a:defRPr sz="2700" b="1"/>
            </a:pPr>
            <a:r>
              <a:t>(Iteration Length = 2 weeks (10 Days, 8hrs Per day)</a:t>
            </a:r>
          </a:p>
        </p:txBody>
      </p:sp>
      <p:sp>
        <p:nvSpPr>
          <p:cNvPr id="36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6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70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371" name="8+5 = 13 Story Points"/>
          <p:cNvSpPr txBox="1"/>
          <p:nvPr/>
        </p:nvSpPr>
        <p:spPr>
          <a:xfrm>
            <a:off x="3415922" y="2339269"/>
            <a:ext cx="1579323" cy="273778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8+5 = 13 Story Points</a:t>
            </a:r>
          </a:p>
        </p:txBody>
      </p:sp>
      <p:sp>
        <p:nvSpPr>
          <p:cNvPr id="372" name="80 hrs = 13 Story Points…"/>
          <p:cNvSpPr txBox="1"/>
          <p:nvPr/>
        </p:nvSpPr>
        <p:spPr>
          <a:xfrm>
            <a:off x="3492122" y="3380668"/>
            <a:ext cx="1744373" cy="629379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80 hrs = 13 Story Points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1 Story Point = 80/13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= 6.15hrs</a:t>
            </a:r>
          </a:p>
        </p:txBody>
      </p:sp>
      <p:grpSp>
        <p:nvGrpSpPr>
          <p:cNvPr id="376" name="Group"/>
          <p:cNvGrpSpPr/>
          <p:nvPr/>
        </p:nvGrpSpPr>
        <p:grpSpPr>
          <a:xfrm>
            <a:off x="4527232" y="3222064"/>
            <a:ext cx="1607615" cy="1102251"/>
            <a:chOff x="0" y="0"/>
            <a:chExt cx="1607614" cy="1102249"/>
          </a:xfrm>
        </p:grpSpPr>
        <p:sp>
          <p:nvSpPr>
            <p:cNvPr id="373" name="Line"/>
            <p:cNvSpPr/>
            <p:nvPr/>
          </p:nvSpPr>
          <p:spPr>
            <a:xfrm flipV="1">
              <a:off x="-1" y="-1"/>
              <a:ext cx="1350329" cy="110225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Line"/>
            <p:cNvSpPr/>
            <p:nvPr/>
          </p:nvSpPr>
          <p:spPr>
            <a:xfrm flipV="1">
              <a:off x="24334" y="394864"/>
              <a:ext cx="1583281" cy="70562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Line"/>
            <p:cNvSpPr/>
            <p:nvPr/>
          </p:nvSpPr>
          <p:spPr>
            <a:xfrm>
              <a:off x="51665" y="1051126"/>
              <a:ext cx="1238966" cy="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7" name="Total SP=  5+3+5+8+21…"/>
          <p:cNvSpPr txBox="1"/>
          <p:nvPr/>
        </p:nvSpPr>
        <p:spPr>
          <a:xfrm>
            <a:off x="3438916" y="5233042"/>
            <a:ext cx="1997158" cy="629379"/>
          </a:xfrm>
          <a:prstGeom prst="rect">
            <a:avLst/>
          </a:prstGeom>
          <a:gradFill>
            <a:gsLst>
              <a:gs pos="0">
                <a:schemeClr val="accent4">
                  <a:hueOff val="-206663"/>
                  <a:satOff val="29896"/>
                  <a:lumOff val="29240"/>
                </a:schemeClr>
              </a:gs>
              <a:gs pos="35000">
                <a:srgbClr val="D8C9EE"/>
              </a:gs>
              <a:gs pos="100000">
                <a:schemeClr val="accent4">
                  <a:hueOff val="-242556"/>
                  <a:satOff val="32941"/>
                  <a:lumOff val="43328"/>
                </a:schemeClr>
              </a:gs>
            </a:gsLst>
            <a:lin ang="16200000"/>
          </a:gradFill>
          <a:ln>
            <a:solidFill>
              <a:srgbClr val="7D6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Total SP=  5+3+5+8+21 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=50 Points</a:t>
            </a:r>
          </a:p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Time = 50*6.5hrs=307.5 hrs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5402263" cy="452596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380" name="Planning Poker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1400" b="1"/>
            </a:pPr>
            <a:endParaRPr/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2100" b="1"/>
            </a:pPr>
            <a:r>
              <a:t>Planning Poker</a:t>
            </a:r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2100" b="1"/>
            </a:pPr>
            <a:r>
              <a:t>How User Stories are estimated by the team?</a:t>
            </a:r>
            <a:endParaRPr sz="1400"/>
          </a:p>
          <a:p>
            <a:pPr marL="411480" indent="-617220" defTabSz="548640">
              <a:lnSpc>
                <a:spcPts val="2100"/>
              </a:lnSpc>
              <a:spcBef>
                <a:spcPts val="0"/>
              </a:spcBef>
              <a:buSzTx/>
              <a:buNone/>
              <a:defRPr sz="500" b="1"/>
            </a:pPr>
            <a:r>
              <a:t>-</a:t>
            </a:r>
          </a:p>
        </p:txBody>
      </p:sp>
      <p:sp>
        <p:nvSpPr>
          <p:cNvPr id="38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8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84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573212"/>
            <a:ext cx="2171700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Image source: https://www.pmi.org/learning/library/agile-project-estimation-techniques-6110"/>
          <p:cNvSpPr txBox="1"/>
          <p:nvPr/>
        </p:nvSpPr>
        <p:spPr>
          <a:xfrm>
            <a:off x="4217670" y="6288088"/>
            <a:ext cx="4880610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 source: https://www.pmi.org/learning/library/agile-project-estimation-techniques-6110</a:t>
            </a:r>
          </a:p>
        </p:txBody>
      </p:sp>
      <p:graphicFrame>
        <p:nvGraphicFramePr>
          <p:cNvPr id="386" name="Table"/>
          <p:cNvGraphicFramePr/>
          <p:nvPr/>
        </p:nvGraphicFramePr>
        <p:xfrm>
          <a:off x="6019800" y="3581400"/>
          <a:ext cx="2895600" cy="217011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Estimator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Round1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 b="1">
                          <a:solidFill>
                            <a:srgbClr val="FFFFFF"/>
                          </a:solidFill>
                        </a:rPr>
                        <a:t>Round 2</a:t>
                      </a:r>
                    </a:p>
                  </a:txBody>
                  <a:tcPr marL="45727" marR="45727" marT="45727" marB="45727" horzOverflow="overflow"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member-1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3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lnT w="38100">
                      <a:solidFill>
                        <a:srgbClr val="FFFFFF"/>
                      </a:solidFill>
                    </a:lnT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6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member-2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8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member-3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2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6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Team member-4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5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200"/>
                        <a:t>8</a:t>
                      </a:r>
                    </a:p>
                  </a:txBody>
                  <a:tcPr marL="45727" marR="45727" marT="45727" marB="45727" horzOverflow="overflow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7" name="Ref: The Agile Samurai by Jonathan Rasmusson Published by Pragmatic Bookshelf, 2010"/>
          <p:cNvSpPr txBox="1"/>
          <p:nvPr/>
        </p:nvSpPr>
        <p:spPr>
          <a:xfrm>
            <a:off x="4541518" y="6172201"/>
            <a:ext cx="4480562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Samurai by Jonathan Rasmusson Published by Pragmatic Bookshelf, 2010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odule – Agile Requirements &amp; Agile Estimation – Additional Notes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 defTabSz="886967">
              <a:lnSpc>
                <a:spcPts val="4000"/>
              </a:lnSpc>
              <a:spcBef>
                <a:spcPts val="0"/>
              </a:spcBef>
              <a:buSzTx/>
              <a:buNone/>
              <a:defRPr sz="3800" b="1"/>
            </a:lvl1pPr>
          </a:lstStyle>
          <a:p>
            <a:r>
              <a:t>Module – Agile Requirements &amp; Agile Estimation – Additional Notes</a:t>
            </a:r>
          </a:p>
        </p:txBody>
      </p:sp>
      <p:sp>
        <p:nvSpPr>
          <p:cNvPr id="39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9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odule-5 Agile Requirements &amp; Agile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Module-5 Agile Requirements &amp; Agile Estimation</a:t>
            </a:r>
          </a:p>
        </p:txBody>
      </p:sp>
      <p:sp>
        <p:nvSpPr>
          <p:cNvPr id="24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48" name="SE ZG544 S2-21 Agile Software Process"/>
          <p:cNvSpPr txBox="1"/>
          <p:nvPr/>
        </p:nvSpPr>
        <p:spPr>
          <a:xfrm>
            <a:off x="3169920" y="6415554"/>
            <a:ext cx="2804161" cy="248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t>Agile Software Process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In  Waterfall model, We tend to describe upfront how the entire product/system  will work and document them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 Waterfall model, We tend to describe upfront how the entire product/system  will work and document them.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PRD or SRS or CRS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0"/>
              </a:spcBef>
              <a:buClr>
                <a:srgbClr val="101141"/>
              </a:buClr>
              <a:buChar char="•"/>
              <a:defRPr sz="2400"/>
            </a:pPr>
            <a:r>
              <a:t>The problem with gathering requirements as documentation isn’t one of volume—</a:t>
            </a:r>
            <a:r>
              <a:rPr b="1"/>
              <a:t>it’s</a:t>
            </a:r>
            <a:r>
              <a:t> </a:t>
            </a:r>
            <a:r>
              <a:rPr b="1"/>
              <a:t>one of communication. </a:t>
            </a:r>
            <a:r>
              <a:t>It’s just really easy to misinterpret what someone wrote.</a:t>
            </a:r>
          </a:p>
          <a:p>
            <a:pPr>
              <a:spcBef>
                <a:spcPts val="0"/>
              </a:spcBef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Other Issues: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Lengthy Process (1 to 3 months), Sometime Project wont get started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Requirement change is hard, especially late in the cycle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Bad guesses and wrong assumptions  and so on ….</a:t>
            </a:r>
          </a:p>
        </p:txBody>
      </p:sp>
      <p:sp>
        <p:nvSpPr>
          <p:cNvPr id="395" name="Requirements Gathering in Waterfall Method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Requirements Gathering in Waterfall Method</a:t>
            </a:r>
          </a:p>
        </p:txBody>
      </p:sp>
      <p:sp>
        <p:nvSpPr>
          <p:cNvPr id="39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39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In Agile Projects, User Stories are the main way to track the information or requirements, of the project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Agile Projects, </a:t>
            </a:r>
            <a:r>
              <a:rPr b="1"/>
              <a:t>User Stories </a:t>
            </a:r>
            <a:r>
              <a:t>are the main way to track the information or requirements, of the project.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User Stories tell us about: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What customer the wants the team to do?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How valuable the work is?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How long it is likely to take completed?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User stories are fundamental unit </a:t>
            </a:r>
            <a:r>
              <a:rPr b="0"/>
              <a:t>of product development in Agile environments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User stories describe single feature </a:t>
            </a:r>
            <a:r>
              <a:rPr b="1"/>
              <a:t>which enable rapid iteration.</a:t>
            </a:r>
          </a:p>
        </p:txBody>
      </p:sp>
      <p:sp>
        <p:nvSpPr>
          <p:cNvPr id="401" name="Requirements Gathering in Agil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Requirements Gathering in Agile</a:t>
            </a:r>
          </a:p>
        </p:txBody>
      </p:sp>
      <p:sp>
        <p:nvSpPr>
          <p:cNvPr id="402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03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" y="1524000"/>
            <a:ext cx="865822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0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10" name="Empathic design is a user-centered design approach"/>
          <p:cNvSpPr txBox="1"/>
          <p:nvPr/>
        </p:nvSpPr>
        <p:spPr>
          <a:xfrm>
            <a:off x="4160520" y="2519362"/>
            <a:ext cx="4937761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Empathic design is a user-centered design approach</a:t>
            </a:r>
          </a:p>
        </p:txBody>
      </p:sp>
      <p:sp>
        <p:nvSpPr>
          <p:cNvPr id="411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71600"/>
            <a:ext cx="7499350" cy="422751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41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1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17" name="Who?"/>
          <p:cNvSpPr txBox="1"/>
          <p:nvPr/>
        </p:nvSpPr>
        <p:spPr>
          <a:xfrm>
            <a:off x="6781800" y="3962400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Who?</a:t>
            </a:r>
          </a:p>
        </p:txBody>
      </p:sp>
      <p:sp>
        <p:nvSpPr>
          <p:cNvPr id="418" name="What?"/>
          <p:cNvSpPr txBox="1"/>
          <p:nvPr/>
        </p:nvSpPr>
        <p:spPr>
          <a:xfrm>
            <a:off x="6781800" y="4484687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What?</a:t>
            </a:r>
          </a:p>
        </p:txBody>
      </p:sp>
      <p:sp>
        <p:nvSpPr>
          <p:cNvPr id="419" name="Why?"/>
          <p:cNvSpPr txBox="1"/>
          <p:nvPr/>
        </p:nvSpPr>
        <p:spPr>
          <a:xfrm>
            <a:off x="6781800" y="5005387"/>
            <a:ext cx="9144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Why?</a:t>
            </a:r>
          </a:p>
        </p:txBody>
      </p:sp>
      <p:sp>
        <p:nvSpPr>
          <p:cNvPr id="420" name="Another User Story format and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Another User Story format and Examples</a:t>
            </a:r>
          </a:p>
        </p:txBody>
      </p:sp>
      <p:sp>
        <p:nvSpPr>
          <p:cNvPr id="421" name="Note:  If the user story involves a frontend (user-facing) design component, the design files should be included with the user story"/>
          <p:cNvSpPr txBox="1"/>
          <p:nvPr/>
        </p:nvSpPr>
        <p:spPr>
          <a:xfrm>
            <a:off x="883919" y="5715001"/>
            <a:ext cx="7071360" cy="617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Note:  If the user story involves a frontend (user-facing) design component, the design files should be included with the user story</a:t>
            </a:r>
          </a:p>
        </p:txBody>
      </p:sp>
      <p:sp>
        <p:nvSpPr>
          <p:cNvPr id="422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User Story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User Story Examples</a:t>
            </a:r>
          </a:p>
        </p:txBody>
      </p:sp>
      <p:sp>
        <p:nvSpPr>
          <p:cNvPr id="42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2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28" name="A user story for returning images in Google Image search."/>
          <p:cNvSpPr txBox="1"/>
          <p:nvPr/>
        </p:nvSpPr>
        <p:spPr>
          <a:xfrm>
            <a:off x="350520" y="1493838"/>
            <a:ext cx="8138160" cy="4525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42900" indent="-3429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 user story for returning images in Google Image search</a:t>
            </a:r>
            <a:r>
              <a:rPr b="0"/>
              <a:t>.</a:t>
            </a:r>
          </a:p>
        </p:txBody>
      </p:sp>
      <p:pic>
        <p:nvPicPr>
          <p:cNvPr id="42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8239125" cy="16002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Note that, user story does not focus on how the images will be returned or displayed, but rather on end user’s goal and needs."/>
          <p:cNvSpPr txBox="1"/>
          <p:nvPr/>
        </p:nvSpPr>
        <p:spPr>
          <a:xfrm>
            <a:off x="609600" y="4343400"/>
            <a:ext cx="7467600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Note that, user story does not focus on how the images will be returned or displayed, but rather on end user’s goal and needs. </a:t>
            </a:r>
          </a:p>
        </p:txBody>
      </p:sp>
      <p:sp>
        <p:nvSpPr>
          <p:cNvPr id="431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he second part of the user story , the acceptance criteria, explains how the feature will work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second part of the user story , </a:t>
            </a:r>
            <a:r>
              <a:rPr b="1"/>
              <a:t>the acceptance criteria</a:t>
            </a:r>
            <a:r>
              <a:t>, explains how the feature will work.</a:t>
            </a:r>
          </a:p>
          <a:p>
            <a:pPr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acceptance criteria consists of series of </a:t>
            </a:r>
            <a:r>
              <a:rPr b="1"/>
              <a:t>boolean statements (true or false)</a:t>
            </a:r>
            <a:r>
              <a:t>, such as “ When [x] happens, [y] should happen </a:t>
            </a:r>
          </a:p>
        </p:txBody>
      </p:sp>
      <p:sp>
        <p:nvSpPr>
          <p:cNvPr id="434" name="Writing Acceptance Criteria for User Storie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Writing Acceptance Criteria for User Stories</a:t>
            </a:r>
          </a:p>
        </p:txBody>
      </p:sp>
      <p:sp>
        <p:nvSpPr>
          <p:cNvPr id="43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3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6858000" cy="330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Acceptance Criteria/Conditions of Satisfaction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000" b="1"/>
            </a:lvl1pPr>
          </a:lstStyle>
          <a:p>
            <a:r>
              <a:t>Acceptance Criteria/Conditions of Satisfaction</a:t>
            </a:r>
          </a:p>
        </p:txBody>
      </p:sp>
      <p:sp>
        <p:nvSpPr>
          <p:cNvPr id="44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4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44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09800"/>
            <a:ext cx="4183063" cy="289560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Examples Acceptance Criteria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Examples Acceptance Criteria</a:t>
            </a:r>
          </a:p>
        </p:txBody>
      </p:sp>
      <p:sp>
        <p:nvSpPr>
          <p:cNvPr id="44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4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51" name="Back of the User Story  card"/>
          <p:cNvSpPr txBox="1"/>
          <p:nvPr/>
        </p:nvSpPr>
        <p:spPr>
          <a:xfrm>
            <a:off x="304799" y="1566862"/>
            <a:ext cx="2835235" cy="3229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Back of the User Story  card</a:t>
            </a:r>
          </a:p>
        </p:txBody>
      </p:sp>
      <p:sp>
        <p:nvSpPr>
          <p:cNvPr id="452" name="For example for an Gmail user,…"/>
          <p:cNvSpPr txBox="1"/>
          <p:nvPr/>
        </p:nvSpPr>
        <p:spPr>
          <a:xfrm>
            <a:off x="4495800" y="2551112"/>
            <a:ext cx="4572002" cy="22270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 for an Gmail user,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 When the user saves an email that has not been sent, it should be stored in the user’s Drafts folder”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Outcome: Email stored in Drafts (Yes) or Not (No)</a:t>
            </a:r>
          </a:p>
        </p:txBody>
      </p:sp>
      <p:sp>
        <p:nvSpPr>
          <p:cNvPr id="45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Acceptance Criteria for Google Image search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Acceptance Criteria for Google Image search</a:t>
            </a:r>
          </a:p>
        </p:txBody>
      </p:sp>
      <p:sp>
        <p:nvSpPr>
          <p:cNvPr id="45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5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5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6461125" cy="125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48000"/>
            <a:ext cx="6472238" cy="2741614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1. Relevance:…"/>
          <p:cNvSpPr txBox="1"/>
          <p:nvPr/>
        </p:nvSpPr>
        <p:spPr>
          <a:xfrm>
            <a:off x="7086600" y="1893886"/>
            <a:ext cx="1905000" cy="382728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1. Relevance: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 image most related to user query appears first, the images least related to user query appears last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2. Rows: Layout function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3. Tap on Image: how user will interact with the image</a:t>
            </a:r>
          </a:p>
        </p:txBody>
      </p:sp>
      <p:sp>
        <p:nvSpPr>
          <p:cNvPr id="462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Bill Wake came up with the INVEST acronym for  good user story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Bill Wake came up with the </a:t>
            </a:r>
            <a:r>
              <a:rPr b="1"/>
              <a:t>INVEST</a:t>
            </a:r>
            <a:r>
              <a:t> acronym for  good user story.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Good user stories also have the following characteristics:</a:t>
            </a:r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I</a:t>
            </a:r>
            <a:r>
              <a:rPr b="0"/>
              <a:t>ndependent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N</a:t>
            </a:r>
            <a:r>
              <a:rPr b="0"/>
              <a:t>egotiable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V</a:t>
            </a:r>
            <a:r>
              <a:rPr b="0"/>
              <a:t>aluable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E</a:t>
            </a:r>
            <a:r>
              <a:rPr b="0"/>
              <a:t>stimatable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S</a:t>
            </a:r>
            <a:r>
              <a:rPr b="0"/>
              <a:t>mall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T</a:t>
            </a:r>
            <a:r>
              <a:rPr b="0"/>
              <a:t>estable</a:t>
            </a:r>
          </a:p>
        </p:txBody>
      </p:sp>
      <p:sp>
        <p:nvSpPr>
          <p:cNvPr id="465" name="Elements of Good User Storie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Elements of Good User Stories</a:t>
            </a:r>
          </a:p>
        </p:txBody>
      </p:sp>
      <p:sp>
        <p:nvSpPr>
          <p:cNvPr id="46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6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469" name="The Agile Samurai by Jonathan Rasmusson Published by Pragmatic Bookshelf, 2010"/>
          <p:cNvSpPr txBox="1"/>
          <p:nvPr/>
        </p:nvSpPr>
        <p:spPr>
          <a:xfrm>
            <a:off x="4617718" y="6246813"/>
            <a:ext cx="4480562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Agile Samurai by Jonathan Rasmusson Published by Pragmatic Bookshelf, 2010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quirements management is challenging - 37% of project issues are due to requirements.…"/>
          <p:cNvSpPr txBox="1">
            <a:spLocks noGrp="1"/>
          </p:cNvSpPr>
          <p:nvPr>
            <p:ph type="body" idx="4294967295"/>
          </p:nvPr>
        </p:nvSpPr>
        <p:spPr>
          <a:xfrm>
            <a:off x="249133" y="1435659"/>
            <a:ext cx="8505183" cy="472066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management is challenging - 37% of project issues are due to requirements.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Agile iterative and incremental development helps manage requirements risk better than waterfall.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organized into themes, features, epic user stories, user stories, and tasks.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Estimation in agile is relative, not quantitative. User stories are relatively sized using the Fibonacci sequence.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Estimation is done by consensus, often using techniques like planning poker.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prioritized by calculating relative priority as value/effort. Higher value, lower effort requirements get higher priority.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The prioritized requirements are used to build the product roadmap and product backlog.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are managed at every stage - product roadmap, release planning, and sprint planning.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r>
              <a:t>Requirements can change continuously in agile until the last sprint/release.</a:t>
            </a:r>
          </a:p>
          <a:p>
            <a:pPr marL="171450" indent="-171450" defTabSz="457200">
              <a:spcBef>
                <a:spcPts val="300"/>
              </a:spcBef>
              <a:defRPr sz="1600"/>
            </a:pPr>
            <a:endParaRPr/>
          </a:p>
          <a:p>
            <a:pPr marL="0" indent="0" defTabSz="457200">
              <a:spcBef>
                <a:spcPts val="300"/>
              </a:spcBef>
              <a:buSzTx/>
              <a:buNone/>
              <a:defRPr sz="1600"/>
            </a:pPr>
            <a:r>
              <a:t>In summary, agile approaches requirements iteratively, relatively sizes and prioritizes them, and uses them to drive development in an incremental way via the roadmap, releases, and sprints.</a:t>
            </a:r>
          </a:p>
        </p:txBody>
      </p:sp>
      <p:sp>
        <p:nvSpPr>
          <p:cNvPr id="252" name="Key Points taken from the recorderd presentation"/>
          <p:cNvSpPr txBox="1">
            <a:spLocks noGrp="1"/>
          </p:cNvSpPr>
          <p:nvPr>
            <p:ph type="title" idx="4294967295"/>
          </p:nvPr>
        </p:nvSpPr>
        <p:spPr>
          <a:xfrm>
            <a:off x="175332" y="123261"/>
            <a:ext cx="6659734" cy="107791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86384">
              <a:defRPr sz="3440"/>
            </a:lvl1pPr>
          </a:lstStyle>
          <a:p>
            <a:r>
              <a:t>Key Points taken from the recorderd presentation</a:t>
            </a:r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20" y="6415554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In the book Extreme Programming Installed, Ron Jeffries et al. (Addison-Wesley Longman Publishing) describe the story process best:"/>
          <p:cNvSpPr txBox="1">
            <a:spLocks noGrp="1"/>
          </p:cNvSpPr>
          <p:nvPr>
            <p:ph type="body" sz="quarter" idx="4294967295"/>
          </p:nvPr>
        </p:nvSpPr>
        <p:spPr>
          <a:xfrm>
            <a:off x="152400" y="1371600"/>
            <a:ext cx="8686800" cy="6858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In the book </a:t>
            </a:r>
            <a:r>
              <a:rPr i="1"/>
              <a:t>Extreme Programming Installed</a:t>
            </a:r>
            <a:r>
              <a:t>, Ron Jeffries et al. (Addison-Wesley Longman Publishing) </a:t>
            </a:r>
            <a:r>
              <a:rPr b="1"/>
              <a:t>describe</a:t>
            </a:r>
            <a:r>
              <a:t> </a:t>
            </a:r>
            <a:r>
              <a:rPr b="1"/>
              <a:t>the story process </a:t>
            </a:r>
            <a:r>
              <a:t>best:</a:t>
            </a:r>
          </a:p>
        </p:txBody>
      </p:sp>
      <p:sp>
        <p:nvSpPr>
          <p:cNvPr id="472" name="The 3 Cs- Story Proces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3 Cs- Story Process</a:t>
            </a:r>
          </a:p>
        </p:txBody>
      </p:sp>
      <p:sp>
        <p:nvSpPr>
          <p:cNvPr id="473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74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476" name="Card:…"/>
          <p:cNvSpPr txBox="1"/>
          <p:nvPr/>
        </p:nvSpPr>
        <p:spPr>
          <a:xfrm>
            <a:off x="344170" y="2413000"/>
            <a:ext cx="3032762" cy="362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</a:t>
            </a:r>
            <a:r>
              <a:rPr b="0"/>
              <a:t>ard: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Write what you’d like to see in the software on a bunch of index cards.</a:t>
            </a:r>
          </a:p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Conversation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Get together and have a rich conversation about what software to build.</a:t>
            </a:r>
          </a:p>
          <a:p>
            <a:pPr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Confirmation</a:t>
            </a:r>
          </a:p>
          <a:p>
            <a:pPr marL="457200" lvl="1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Together agree on how you’ll confirm that the software is done.</a:t>
            </a:r>
          </a:p>
        </p:txBody>
      </p:sp>
      <p:pic>
        <p:nvPicPr>
          <p:cNvPr id="47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2857500"/>
            <a:ext cx="5268913" cy="30861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4150"/>
            <a:ext cx="4648200" cy="261461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Difference Between User Story, Bugs, Constraint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Difference Between User Story, Bugs, Constraints</a:t>
            </a:r>
          </a:p>
        </p:txBody>
      </p:sp>
      <p:sp>
        <p:nvSpPr>
          <p:cNvPr id="48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8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48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114800"/>
            <a:ext cx="4572000" cy="226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.jpeg" descr="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00" y="5175162"/>
            <a:ext cx="3962400" cy="110013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86" name="Story: Website must be super fast"/>
          <p:cNvSpPr txBox="1"/>
          <p:nvPr/>
        </p:nvSpPr>
        <p:spPr>
          <a:xfrm>
            <a:off x="4789487" y="1524000"/>
            <a:ext cx="3962402" cy="388760"/>
          </a:xfrm>
          <a:prstGeom prst="rect">
            <a:avLst/>
          </a:prstGeom>
          <a:ln w="38100" cap="rnd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Story: Website must be super fast</a:t>
            </a:r>
          </a:p>
        </p:txBody>
      </p:sp>
      <p:sp>
        <p:nvSpPr>
          <p:cNvPr id="487" name="Story: Design should look really good – Constraint Card"/>
          <p:cNvSpPr txBox="1"/>
          <p:nvPr/>
        </p:nvSpPr>
        <p:spPr>
          <a:xfrm>
            <a:off x="4775200" y="1981200"/>
            <a:ext cx="3962400" cy="655460"/>
          </a:xfrm>
          <a:prstGeom prst="rect">
            <a:avLst/>
          </a:prstGeom>
          <a:ln w="38100" cap="rnd"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Story: Design should look really good – Constraint Card</a:t>
            </a:r>
          </a:p>
        </p:txBody>
      </p:sp>
      <p:sp>
        <p:nvSpPr>
          <p:cNvPr id="488" name="Stories like these, we call constraints.…"/>
          <p:cNvSpPr txBox="1"/>
          <p:nvPr/>
        </p:nvSpPr>
        <p:spPr>
          <a:xfrm>
            <a:off x="4762500" y="2819400"/>
            <a:ext cx="3916363" cy="20746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Stories like these, we call constraints</a:t>
            </a:r>
            <a:r>
              <a:rPr b="0"/>
              <a:t>. 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But they are important because they describe characteristics our customers would like to see in their software</a:t>
            </a:r>
            <a:r>
              <a:rPr sz="1800"/>
              <a:t>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For example, The Website must be super fast can be written like this.</a:t>
            </a:r>
          </a:p>
        </p:txBody>
      </p:sp>
      <p:sp>
        <p:nvSpPr>
          <p:cNvPr id="489" name="Constraints"/>
          <p:cNvSpPr txBox="1"/>
          <p:nvPr/>
        </p:nvSpPr>
        <p:spPr>
          <a:xfrm>
            <a:off x="7162800" y="1066800"/>
            <a:ext cx="1516063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Constraints</a:t>
            </a:r>
          </a:p>
        </p:txBody>
      </p:sp>
      <p:sp>
        <p:nvSpPr>
          <p:cNvPr id="490" name="Line"/>
          <p:cNvSpPr/>
          <p:nvPr/>
        </p:nvSpPr>
        <p:spPr>
          <a:xfrm flipH="1">
            <a:off x="8470744" y="1694505"/>
            <a:ext cx="236654" cy="3731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53" y="0"/>
                </a:moveTo>
                <a:cubicBezTo>
                  <a:pt x="1527" y="0"/>
                  <a:pt x="0" y="2974"/>
                  <a:pt x="0" y="5949"/>
                </a:cubicBezTo>
                <a:cubicBezTo>
                  <a:pt x="0" y="8923"/>
                  <a:pt x="5400" y="11897"/>
                  <a:pt x="10800" y="11897"/>
                </a:cubicBezTo>
                <a:cubicBezTo>
                  <a:pt x="16200" y="11897"/>
                  <a:pt x="21600" y="16749"/>
                  <a:pt x="21600" y="21600"/>
                </a:cubicBezTo>
              </a:path>
            </a:pathLst>
          </a:custGeom>
          <a:ln w="25400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1" name="Ref: Writing User Stories By Ryan Harper O'Reilly Media -Video"/>
          <p:cNvSpPr txBox="1"/>
          <p:nvPr/>
        </p:nvSpPr>
        <p:spPr>
          <a:xfrm>
            <a:off x="5396555" y="6281738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If a user story includes a new design, the design files illustrating that design (including any interactions) are included with user story.…"/>
          <p:cNvSpPr txBox="1">
            <a:spLocks noGrp="1"/>
          </p:cNvSpPr>
          <p:nvPr>
            <p:ph type="body" idx="4294967295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If a user story includes a new design, the design files illustrating that design (including any interactions) are included with user story.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Design tools: Adobe Photoshop, Sketch and Invision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Design files: Wireframes, Mockup, Prototypes</a:t>
            </a:r>
          </a:p>
        </p:txBody>
      </p:sp>
      <p:sp>
        <p:nvSpPr>
          <p:cNvPr id="49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49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4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497" name="https://justcoded.com/blog/wireframe-mockup-and-prototype-whats-the-difference/"/>
          <p:cNvSpPr txBox="1"/>
          <p:nvPr/>
        </p:nvSpPr>
        <p:spPr>
          <a:xfrm>
            <a:off x="1341119" y="6202363"/>
            <a:ext cx="7223760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2"/>
              </a:defRPr>
            </a:lvl1pPr>
          </a:lstStyle>
          <a:p>
            <a:r>
              <a:rPr>
                <a:hlinkClick r:id="rId2"/>
              </a:rPr>
              <a:t>https://justcoded.com/blog/wireframe-mockup-and-prototype-whats-the-difference/</a:t>
            </a:r>
          </a:p>
        </p:txBody>
      </p:sp>
      <p:sp>
        <p:nvSpPr>
          <p:cNvPr id="498" name="How to take care of Frontend Design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take care of Frontend Design?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tory grooming meetings give the engineering team a chance to review user stories before they are scheduled for a development sprint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7545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Story grooming meetings give the engineering team a chance to review user stories </a:t>
            </a:r>
            <a:r>
              <a:rPr b="1"/>
              <a:t>before they are scheduled for a development sprint. 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Story grooming meetings are </a:t>
            </a:r>
            <a:r>
              <a:rPr b="1"/>
              <a:t>critical for securing the development team's buy-in.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The team is given a chance to ask the questions that would normally arise during sprint planning: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What should we do if the user enters invalid data here?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Are all users allowed to access this part of the system?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What happens if…?</a:t>
            </a:r>
          </a:p>
          <a:p>
            <a:pPr>
              <a:spcBef>
                <a:spcPts val="400"/>
              </a:spcBef>
              <a:buClr>
                <a:srgbClr val="101141"/>
              </a:buClr>
              <a:buChar char="•"/>
              <a:defRPr sz="2000"/>
            </a:pPr>
            <a:r>
              <a:t>The team provides feedback on the feasibility, viability, and size of each feature and may provide alternate solutions/ or identify previously unforeseen prerequisites or roadblocks for the user needs identified in the user stories.</a:t>
            </a:r>
          </a:p>
        </p:txBody>
      </p:sp>
      <p:sp>
        <p:nvSpPr>
          <p:cNvPr id="501" name="Story Grooming Meet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Grooming Meeting</a:t>
            </a:r>
          </a:p>
        </p:txBody>
      </p:sp>
      <p:sp>
        <p:nvSpPr>
          <p:cNvPr id="502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03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505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Agile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Agile Estimation</a:t>
            </a:r>
          </a:p>
        </p:txBody>
      </p:sp>
      <p:sp>
        <p:nvSpPr>
          <p:cNvPr id="50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0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We estimate our work in hours, days, and week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estimate our work in hours, days, and weeks.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use all the knowledge and experience at hand to make a guess about the amount of time it is going to take.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Estimation is </a:t>
            </a:r>
            <a:r>
              <a:rPr b="1"/>
              <a:t>approximate and</a:t>
            </a:r>
            <a:r>
              <a:t> </a:t>
            </a:r>
            <a:r>
              <a:rPr b="1"/>
              <a:t> not accurate </a:t>
            </a:r>
          </a:p>
          <a:p>
            <a:pPr>
              <a:buClr>
                <a:srgbClr val="101141"/>
              </a:buClr>
              <a:buChar char="•"/>
              <a:defRPr sz="2400" b="1"/>
            </a:pPr>
            <a:endParaRPr b="1"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Absolute estimation: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Estimating in absolute values (Examples, days, weeks, months or KMs, Miles ….)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Absolute values are not easier to judge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People are not good at absolute estimation</a:t>
            </a:r>
          </a:p>
        </p:txBody>
      </p:sp>
      <p:sp>
        <p:nvSpPr>
          <p:cNvPr id="513" name="Absolute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Absolute Estimation</a:t>
            </a:r>
          </a:p>
        </p:txBody>
      </p:sp>
      <p:sp>
        <p:nvSpPr>
          <p:cNvPr id="51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1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Agile team use relative estimation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Agile team use relative estimation.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 estimating compares what you don't know against what you do know.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For example, You might not be able to guess how much a truck weighs, but if you saw the truck, you can probably guess how many cars equal a truck.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A “customer search” story, as it probably involves double the effort to implement than a simple “Login user” story.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 estimation is easier to judge than absolute values.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This means judging how big or complex tasks are with respect to other tasks</a:t>
            </a:r>
          </a:p>
          <a:p>
            <a:pPr marL="4000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This estimation in not designed to be precise. </a:t>
            </a:r>
          </a:p>
          <a:p>
            <a:pPr marL="800100" lvl="1" indent="-285750">
              <a:spcBef>
                <a:spcPts val="0"/>
              </a:spcBef>
              <a:buChar char="•"/>
              <a:defRPr sz="1600"/>
            </a:pPr>
            <a:r>
              <a:t>But that doesn't mean it's useless. Instead it gives you a starting point, a way to start the discussion on what it takes to deliver your stories.</a:t>
            </a:r>
          </a:p>
        </p:txBody>
      </p:sp>
      <p:sp>
        <p:nvSpPr>
          <p:cNvPr id="519" name="Relative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Relative Estimation</a:t>
            </a:r>
          </a:p>
        </p:txBody>
      </p:sp>
      <p:sp>
        <p:nvSpPr>
          <p:cNvPr id="52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2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8686800" cy="5014913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Absolute vs Relative Estimation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Absolute vs Relative Estimation</a:t>
            </a:r>
          </a:p>
        </p:txBody>
      </p:sp>
      <p:sp>
        <p:nvSpPr>
          <p:cNvPr id="52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2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2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529" name="As an analogy, it is much easier to say that Delhi to Bangalore is twice the distance of Mumbai to Bangalore than saying that the distance from Delhi to Bangalore is 2061 kms."/>
          <p:cNvSpPr txBox="1"/>
          <p:nvPr/>
        </p:nvSpPr>
        <p:spPr>
          <a:xfrm>
            <a:off x="304800" y="5334000"/>
            <a:ext cx="8077200" cy="8935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As an analogy, it is much easier to say that Delhi to Bangalore is twice the distance of Mumbai to Bangalore than saying that the distance from Delhi to Bangalore is 2061 kms.</a:t>
            </a:r>
          </a:p>
        </p:txBody>
      </p:sp>
      <p:sp>
        <p:nvSpPr>
          <p:cNvPr id="530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lative estimation takes away from the false comfort of precision.…"/>
          <p:cNvSpPr txBox="1">
            <a:spLocks noGrp="1"/>
          </p:cNvSpPr>
          <p:nvPr>
            <p:ph type="body" idx="4294967295"/>
          </p:nvPr>
        </p:nvSpPr>
        <p:spPr>
          <a:xfrm>
            <a:off x="304800" y="1371599"/>
            <a:ext cx="8229600" cy="4953002"/>
          </a:xfrm>
          <a:prstGeom prst="rect">
            <a:avLst/>
          </a:prstGeom>
        </p:spPr>
        <p:txBody>
          <a:bodyPr/>
          <a:lstStyle/>
          <a:p>
            <a:pPr marL="457200" indent="-457200">
              <a:spcBef>
                <a:spcPts val="500"/>
              </a:spcBef>
              <a:buClr>
                <a:srgbClr val="101141"/>
              </a:buClr>
              <a:buFontTx/>
              <a:buAutoNum type="arabicPeriod"/>
              <a:defRPr sz="2400"/>
            </a:pPr>
            <a:r>
              <a:t>Relative estimation takes away from the false comfort of precision.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The team is accepting the fact that the estimates will be imprecise. 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That way we can start talking about what it takes to deliver this story instead spending too much  time on estimates.</a:t>
            </a:r>
          </a:p>
          <a:p>
            <a:pPr marL="457200" indent="-457200">
              <a:spcBef>
                <a:spcPts val="500"/>
              </a:spcBef>
              <a:buClr>
                <a:srgbClr val="101141"/>
              </a:buClr>
              <a:buFontTx/>
              <a:buAutoNum type="arabicPeriod"/>
              <a:defRPr sz="2400"/>
            </a:pPr>
            <a:r>
              <a:t>Agile uses relative estimating is that it keeps the team from </a:t>
            </a:r>
            <a:r>
              <a:rPr b="1"/>
              <a:t>confusing</a:t>
            </a:r>
            <a:r>
              <a:t> </a:t>
            </a:r>
            <a:r>
              <a:rPr b="1"/>
              <a:t>estimates from commitments</a:t>
            </a:r>
            <a:r>
              <a:t>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An estimate is the useful information you might give a co-worker. A commitment is something that you usually give to a supervisor. An estimate is a best guess. A commitment is often a worst case scenario. That's why for Agile planning, you want estimates and not commitments.</a:t>
            </a:r>
          </a:p>
          <a:p>
            <a:pPr marL="457200" indent="-457200">
              <a:spcBef>
                <a:spcPts val="500"/>
              </a:spcBef>
              <a:buSzTx/>
              <a:buNone/>
              <a:defRPr sz="2400"/>
            </a:pPr>
            <a:r>
              <a:t>3. Relative sizing across stories tends to be much more accurate over a larger sample, than trying to estimate each individual story for the effort (in hours) involved.</a:t>
            </a:r>
          </a:p>
        </p:txBody>
      </p:sp>
      <p:sp>
        <p:nvSpPr>
          <p:cNvPr id="533" name="Why Agile team use Relative Estimation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Why Agile team use Relative Estimation?</a:t>
            </a:r>
          </a:p>
        </p:txBody>
      </p:sp>
      <p:sp>
        <p:nvSpPr>
          <p:cNvPr id="53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3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tory Point Estimation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Story Point Estimation</a:t>
            </a:r>
          </a:p>
        </p:txBody>
      </p:sp>
      <p:sp>
        <p:nvSpPr>
          <p:cNvPr id="539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40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4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1"/>
          <p:cNvSpPr txBox="1"/>
          <p:nvPr/>
        </p:nvSpPr>
        <p:spPr>
          <a:xfrm>
            <a:off x="264694" y="108283"/>
            <a:ext cx="6352675" cy="1017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Agile Requirements-1</a:t>
            </a:r>
            <a:endParaRPr sz="3600" dirty="0"/>
          </a:p>
          <a:p>
            <a:pPr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(Effective User Stories - CCC)</a:t>
            </a:r>
          </a:p>
        </p:txBody>
      </p:sp>
      <p:pic>
        <p:nvPicPr>
          <p:cNvPr id="256" name="userstorycard invest.PNG" descr="userstorycard inve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1500009"/>
            <a:ext cx="8363406" cy="267775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5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In Agile, we use relative estimation…"/>
          <p:cNvSpPr txBox="1">
            <a:spLocks noGrp="1"/>
          </p:cNvSpPr>
          <p:nvPr>
            <p:ph type="body" idx="4294967295"/>
          </p:nvPr>
        </p:nvSpPr>
        <p:spPr>
          <a:xfrm>
            <a:off x="304800" y="1371600"/>
            <a:ext cx="8229600" cy="5105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Agile, we use relative estimation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do this by comparing the time to take one story vs time to take another story without using absolute estimates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do this by using Story points.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We will have an exponential number sequence.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Something like 1,2,3,5,8, 13 ….. These are the points for each of the stories.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When we estimate with story points, we assign a point value to each item. </a:t>
            </a:r>
          </a:p>
          <a:p>
            <a:pPr marL="742950" lvl="1" indent="-285750">
              <a:spcBef>
                <a:spcPts val="0"/>
              </a:spcBef>
              <a:buChar char="•"/>
              <a:defRPr sz="1600" b="1"/>
            </a:pPr>
            <a:r>
              <a:t>The raw values we assign are unimportant</a:t>
            </a:r>
            <a:r>
              <a:rPr b="0"/>
              <a:t>. What matters are the </a:t>
            </a:r>
            <a:r>
              <a:rPr i="1"/>
              <a:t>relative values</a:t>
            </a:r>
            <a:r>
              <a:rPr b="0"/>
              <a:t>. A story that is assigned a 2 should be twice as much as a story that is assigned a 1.  A 2 point story is 2/3 of 3 point story.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Instead of assigning 1, 2 and 3, that team could instead have assigned 100, 200 and 300. Or 1 million, 2 million and 3 million. It is the </a:t>
            </a:r>
            <a:r>
              <a:rPr b="1"/>
              <a:t>ratios that matter</a:t>
            </a:r>
            <a:r>
              <a:t>, not the actual numbers.</a:t>
            </a:r>
          </a:p>
        </p:txBody>
      </p:sp>
      <p:sp>
        <p:nvSpPr>
          <p:cNvPr id="544" name="Story Point for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 for Estimation</a:t>
            </a:r>
          </a:p>
        </p:txBody>
      </p:sp>
      <p:sp>
        <p:nvSpPr>
          <p:cNvPr id="54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4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presents the amount of effort  or fixed period of time required to implement a user story. (Size)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83165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buClr>
                <a:srgbClr val="101141"/>
              </a:buClr>
              <a:buChar char="•"/>
              <a:defRPr sz="2400" b="1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 b="1"/>
            </a:pPr>
            <a:r>
              <a:t>Represents the amount of effort  or fixed period of time </a:t>
            </a:r>
            <a:r>
              <a:rPr b="0"/>
              <a:t>required to implement a user story. </a:t>
            </a:r>
            <a:r>
              <a:t>(Size)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 is not an estimate of the amount of time  it takes to implement a Story.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Some  argue that it is </a:t>
            </a:r>
            <a:r>
              <a:rPr b="1"/>
              <a:t>a measure of complexity</a:t>
            </a:r>
            <a:r>
              <a:t>, but that is only true if the complexity or risk involved in implementing a user story translates into the effort involved in implementing it.</a:t>
            </a:r>
          </a:p>
        </p:txBody>
      </p:sp>
      <p:sp>
        <p:nvSpPr>
          <p:cNvPr id="550" name="What does a Story Point represent 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does a Story Point represent ?</a:t>
            </a:r>
          </a:p>
        </p:txBody>
      </p:sp>
      <p:sp>
        <p:nvSpPr>
          <p:cNvPr id="55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5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47800"/>
            <a:ext cx="2114550" cy="1752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he most common way is to estimate a user story is to  use the Fibonacci series (1, 2, 3, 5, 8, 13, 21, 34, 55….. with each number the sum of the preceding number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most common way is to estimate a user story is to  use the </a:t>
            </a:r>
            <a:r>
              <a:rPr b="1"/>
              <a:t>Fibonacci series </a:t>
            </a:r>
            <a:r>
              <a:t>(1, 2, 3, 5, 8, 13, 21, 34, 55….. with each number the sum of the preceding numbers.</a:t>
            </a:r>
          </a:p>
          <a:p>
            <a:pPr marL="285750" indent="-285750">
              <a:buClr>
                <a:srgbClr val="101141"/>
              </a:buClr>
              <a:buChar char="•"/>
              <a:defRPr sz="2400"/>
            </a:pPr>
            <a:endParaRPr/>
          </a:p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Why Fibonacci? </a:t>
            </a:r>
          </a:p>
          <a:p>
            <a:pPr marL="685800" lvl="1" indent="-285750">
              <a:spcBef>
                <a:spcPts val="0"/>
              </a:spcBef>
              <a:buChar char="•"/>
              <a:defRPr sz="1600"/>
            </a:pPr>
            <a:r>
              <a:t>It’s because numbers that are too close to one another are impossible to distinguish as estimates.</a:t>
            </a:r>
          </a:p>
          <a:p>
            <a:pPr marL="68580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 marL="285750" indent="-285750"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In Fibonacci series, after the 2 (which is 100% bigger than one), each number is about </a:t>
            </a:r>
            <a:r>
              <a:rPr b="1"/>
              <a:t>60% larger </a:t>
            </a:r>
            <a:r>
              <a:t>than the preceding value.</a:t>
            </a:r>
          </a:p>
        </p:txBody>
      </p:sp>
      <p:sp>
        <p:nvSpPr>
          <p:cNvPr id="557" name="Fibonacci series as Story points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Fibonacci series as Story points</a:t>
            </a:r>
          </a:p>
        </p:txBody>
      </p:sp>
      <p:sp>
        <p:nvSpPr>
          <p:cNvPr id="55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5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mall stories tend to result in a more accurate  and reliable estimates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Small stories tend to result in a more accurate  and reliable estimates.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Small stories reduces variability and improves predictability. 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So, a 13 or 20-point story is likely much less predictable than several 2, 3, or 5-point stories.</a:t>
            </a:r>
          </a:p>
          <a:p>
            <a:pPr>
              <a:lnSpc>
                <a:spcPct val="90000"/>
              </a:lnSpc>
              <a:buClr>
                <a:srgbClr val="101141"/>
              </a:buClr>
              <a:buChar char="•"/>
              <a:defRPr sz="24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Relative story point estimates using the Fibonacci sequence are, by design, increasingly </a:t>
            </a:r>
            <a:r>
              <a:rPr b="1"/>
              <a:t>less accurate for larger estimates</a:t>
            </a:r>
            <a:r>
              <a:t> – like the “cone of uncertainty”</a:t>
            </a:r>
          </a:p>
        </p:txBody>
      </p:sp>
      <p:sp>
        <p:nvSpPr>
          <p:cNvPr id="563" name="Predictability of User Stories Estim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Predictability of User Stories Estimation</a:t>
            </a:r>
          </a:p>
        </p:txBody>
      </p:sp>
      <p:sp>
        <p:nvSpPr>
          <p:cNvPr id="564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6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1 –QUICK TO DELIVER AND MINIMAL COMPLEXITY. AN HOUR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300"/>
              </a:spcBef>
              <a:buSzTx/>
              <a:buNone/>
              <a:defRPr sz="1600"/>
            </a:pPr>
            <a:r>
              <a:t>1 –QUICK TO DELIVER AND MINIMAL COMPLEXITY. AN HOUR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add field to a form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2 –QUICK TO DELIVER AND SOME COMPLEXITY. MULTIPLE HOURS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Add parameter to form, validation, storage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3 –MODERATE TIME TO DELIVER, MODERATE COMPLEXITY, POSSIBLE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Migrate somewhat complex static CSS into a CSS pre-processor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5 –LONGER TIME TO DELIVER, HIGH COMPLEXITY, LIKELY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Integrate with third-party API for pushing/pulling data, and link to user profiles in platform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8 –LONG TIME TO DELIVER, HIGH COMPLEXITY, CRITICAL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Overhaul the layout/HTML/CSS/JS of a web application</a:t>
            </a:r>
          </a:p>
          <a:p>
            <a:pPr>
              <a:spcBef>
                <a:spcPts val="300"/>
              </a:spcBef>
              <a:buSzTx/>
              <a:buNone/>
              <a:defRPr sz="1600"/>
            </a:pPr>
            <a:r>
              <a:t>13 –LONG TIME TO DELIVERY, HIGH COMPLEXITY, MANY CRITICAL UNKNOWNS</a:t>
            </a:r>
          </a:p>
          <a:p>
            <a:pPr>
              <a:spcBef>
                <a:spcPts val="300"/>
              </a:spcBef>
              <a:buSzTx/>
              <a:buNone/>
              <a:defRPr sz="1600">
                <a:solidFill>
                  <a:srgbClr val="0070C0"/>
                </a:solidFill>
              </a:defRPr>
            </a:pPr>
            <a:r>
              <a:t>Example: Migrate application from an outdated data store to new DB technology and ORM</a:t>
            </a:r>
          </a:p>
        </p:txBody>
      </p:sp>
      <p:sp>
        <p:nvSpPr>
          <p:cNvPr id="569" name="Examples from Software Development-Story Points are relativ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51509" indent="-977263" defTabSz="868680">
              <a:lnSpc>
                <a:spcPts val="3400"/>
              </a:lnSpc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Examples from Software Development-Story Points are relative</a:t>
            </a:r>
          </a:p>
        </p:txBody>
      </p:sp>
      <p:sp>
        <p:nvSpPr>
          <p:cNvPr id="57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7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573" name="Ref: GenMan solution Inc."/>
          <p:cNvSpPr txBox="1"/>
          <p:nvPr/>
        </p:nvSpPr>
        <p:spPr>
          <a:xfrm>
            <a:off x="6370320" y="6172201"/>
            <a:ext cx="2499362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GenMan solution Inc.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One method is to play Planning poker game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8307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One method is to play </a:t>
            </a:r>
            <a:r>
              <a:rPr b="1"/>
              <a:t>Planning poker </a:t>
            </a:r>
            <a:r>
              <a:t>game.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Planning poker helps give everyone a voice. 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Combining of individual estimates through group discussion leads to better estimates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Combat Groupthink-meaning, the way that people tend to agree with the most popular idea. 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Planning poker is a game where the development team estimates stories individually first (using a deck of cards with numbers like </a:t>
            </a:r>
            <a:r>
              <a:rPr b="1"/>
              <a:t>1, 2, 3, 5, 13 </a:t>
            </a:r>
            <a:r>
              <a:t>…on them) and then compares the results collectively together after.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If everyone’s estimate is more or less the same, the estimate is kept. If there are differences, however, the team discusses them and estimates again until consensus is reached.</a:t>
            </a:r>
          </a:p>
        </p:txBody>
      </p:sp>
      <p:sp>
        <p:nvSpPr>
          <p:cNvPr id="576" name="How User Stories are estimated by the team?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User Stories are estimated by the team?</a:t>
            </a:r>
          </a:p>
        </p:txBody>
      </p:sp>
      <p:sp>
        <p:nvSpPr>
          <p:cNvPr id="57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7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roject : Build a House, Suppose we have the following bunch of user stories to be estimated. How do we start?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9069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SzTx/>
              <a:buNone/>
              <a:defRPr sz="2400"/>
            </a:lvl1pPr>
          </a:lstStyle>
          <a:p>
            <a:r>
              <a:t>Project : Build a House, Suppose we have the following bunch of user stories to be estimated. How do we start?</a:t>
            </a:r>
          </a:p>
        </p:txBody>
      </p:sp>
      <p:sp>
        <p:nvSpPr>
          <p:cNvPr id="582" name="Story Point Estimation – An Exampl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 Estimation-An Example</a:t>
            </a:r>
          </a:p>
        </p:txBody>
      </p:sp>
      <p:sp>
        <p:nvSpPr>
          <p:cNvPr id="583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84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58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433636"/>
            <a:ext cx="6629400" cy="398621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87" name="User stories"/>
          <p:cNvSpPr txBox="1"/>
          <p:nvPr/>
        </p:nvSpPr>
        <p:spPr>
          <a:xfrm>
            <a:off x="2407920" y="2438400"/>
            <a:ext cx="348996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stories</a:t>
            </a:r>
          </a:p>
        </p:txBody>
      </p:sp>
      <p:sp>
        <p:nvSpPr>
          <p:cNvPr id="588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tory Point Estimation –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Story Point Estimation – Example</a:t>
            </a:r>
          </a:p>
        </p:txBody>
      </p:sp>
      <p:sp>
        <p:nvSpPr>
          <p:cNvPr id="59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59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5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94" name="Steps:…"/>
          <p:cNvSpPr txBox="1"/>
          <p:nvPr/>
        </p:nvSpPr>
        <p:spPr>
          <a:xfrm>
            <a:off x="5943600" y="1524000"/>
            <a:ext cx="2971800" cy="35233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Steps:</a:t>
            </a:r>
          </a:p>
          <a:p>
            <a:pPr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The team may start with the smallest - Carpets Story , assign 2 points.</a:t>
            </a:r>
          </a:p>
          <a:p>
            <a:pPr>
              <a:buSzPct val="100000"/>
              <a:buAutoNum type="arabicPeriod"/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buSzPct val="100000"/>
              <a:buAutoNum type="arabicPeriod" startAt="2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Next, for example, we may discuss the Build wall story. We agree on, it is 30 times larger than Carpet story. Hence, we assign 55 points in Fibonacci scale.</a:t>
            </a:r>
          </a:p>
          <a:p>
            <a:pPr>
              <a:buSzPct val="100000"/>
              <a:buAutoNum type="arabicPeriod" startAt="2"/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buSzPct val="100000"/>
              <a:buAutoNum type="arabicPeriod" startAt="3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Then relatively, assign story points to other stories, Decorate, Heating etc.…</a:t>
            </a:r>
          </a:p>
        </p:txBody>
      </p:sp>
      <p:pic>
        <p:nvPicPr>
          <p:cNvPr id="59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71600"/>
            <a:ext cx="5080000" cy="5151438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At this point, We do not know  the effort of each story"/>
          <p:cNvSpPr txBox="1"/>
          <p:nvPr/>
        </p:nvSpPr>
        <p:spPr>
          <a:xfrm>
            <a:off x="5334000" y="6015037"/>
            <a:ext cx="3810000" cy="273778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 this point, We do not know  the effort of each story </a:t>
            </a:r>
          </a:p>
        </p:txBody>
      </p:sp>
      <p:sp>
        <p:nvSpPr>
          <p:cNvPr id="59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Value Point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Point</a:t>
            </a:r>
          </a:p>
        </p:txBody>
      </p:sp>
      <p:sp>
        <p:nvSpPr>
          <p:cNvPr id="60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0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603" name="A user Story has two estimates.…"/>
          <p:cNvSpPr txBox="1"/>
          <p:nvPr/>
        </p:nvSpPr>
        <p:spPr>
          <a:xfrm>
            <a:off x="274320" y="1389062"/>
            <a:ext cx="8138160" cy="510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user Story has two estimates.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Story point – estimate of time</a:t>
            </a:r>
          </a:p>
          <a:p>
            <a:pPr marL="742950" lvl="1" indent="-285750"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Value Point – estimate of value</a:t>
            </a:r>
          </a:p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Developers , the people who do the work, estimate  User Stories in Story points, </a:t>
            </a:r>
          </a:p>
          <a:p>
            <a:pPr marL="342900" indent="-342900">
              <a:spcBef>
                <a:spcPts val="400"/>
              </a:spcBef>
              <a:buClr>
                <a:srgbClr val="101141"/>
              </a:buClr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Customer / Product owner estimates User Stories in Value Point, in the same way.</a:t>
            </a:r>
          </a:p>
        </p:txBody>
      </p:sp>
      <p:sp>
        <p:nvSpPr>
          <p:cNvPr id="604" name="Agile is about delivering value early."/>
          <p:cNvSpPr txBox="1"/>
          <p:nvPr/>
        </p:nvSpPr>
        <p:spPr>
          <a:xfrm>
            <a:off x="1600200" y="5424487"/>
            <a:ext cx="3303588" cy="6268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Agile is about delivering value early.</a:t>
            </a:r>
          </a:p>
        </p:txBody>
      </p:sp>
      <p:pic>
        <p:nvPicPr>
          <p:cNvPr id="60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941762"/>
            <a:ext cx="3698875" cy="24066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06" name="Story Card…"/>
          <p:cNvSpPr txBox="1"/>
          <p:nvPr/>
        </p:nvSpPr>
        <p:spPr>
          <a:xfrm>
            <a:off x="1484311" y="4313237"/>
            <a:ext cx="3352803" cy="780116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Story Card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Story Point : Amount of time/effort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Value Point : Worth to Customer</a:t>
            </a:r>
          </a:p>
        </p:txBody>
      </p:sp>
      <p:sp>
        <p:nvSpPr>
          <p:cNvPr id="60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" y="1455737"/>
            <a:ext cx="3254377" cy="494506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10" name="Value Point Estimation – use the previous example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Point Estimation – use the previous example</a:t>
            </a:r>
          </a:p>
        </p:txBody>
      </p:sp>
      <p:sp>
        <p:nvSpPr>
          <p:cNvPr id="61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1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614" name="Highest  Valued  Stories at the top of Product backlog"/>
          <p:cNvSpPr txBox="1"/>
          <p:nvPr/>
        </p:nvSpPr>
        <p:spPr>
          <a:xfrm>
            <a:off x="4031932" y="1808162"/>
            <a:ext cx="3207387" cy="541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Highest  Value  Stories at the top of Product backlog</a:t>
            </a:r>
          </a:p>
        </p:txBody>
      </p:sp>
      <p:sp>
        <p:nvSpPr>
          <p:cNvPr id="615" name="Lowest Valued Stories at the bottom"/>
          <p:cNvSpPr txBox="1"/>
          <p:nvPr/>
        </p:nvSpPr>
        <p:spPr>
          <a:xfrm>
            <a:off x="4147820" y="5624513"/>
            <a:ext cx="2197737" cy="541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Lowest Value Stories at the bottom</a:t>
            </a:r>
          </a:p>
        </p:txBody>
      </p:sp>
      <p:sp>
        <p:nvSpPr>
          <p:cNvPr id="616" name="Relatively Valued Stories"/>
          <p:cNvSpPr txBox="1"/>
          <p:nvPr/>
        </p:nvSpPr>
        <p:spPr>
          <a:xfrm>
            <a:off x="4031932" y="3557588"/>
            <a:ext cx="309150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Relatively Value Stories</a:t>
            </a:r>
          </a:p>
        </p:txBody>
      </p:sp>
      <p:sp>
        <p:nvSpPr>
          <p:cNvPr id="617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263" name="userstorycard invest.PNG" descr="userstorycard inv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54" y="1510703"/>
            <a:ext cx="8363406" cy="267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userstorycard invest 2 copy.PNG" descr="userstorycard invest 2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9" y="4202031"/>
            <a:ext cx="8363409" cy="197554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Agile Requirements…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480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3600"/>
            </a:pPr>
            <a:r>
              <a:t>Effective User Stories </a:t>
            </a:r>
            <a:br/>
            <a:r>
              <a:t>(CCC &amp; INVEST Guide)</a:t>
            </a:r>
          </a:p>
        </p:txBody>
      </p:sp>
      <p:sp>
        <p:nvSpPr>
          <p:cNvPr id="26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26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4162"/>
            <a:ext cx="5181600" cy="3943352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20" name="Bang For the Buck (BFTB)  (OR) Priority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Bang For the Buck (BFTB)  (OR) Priority</a:t>
            </a:r>
          </a:p>
        </p:txBody>
      </p:sp>
      <p:sp>
        <p:nvSpPr>
          <p:cNvPr id="62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2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2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624" name="BFTB = Value Point divided by Story Point for each story"/>
          <p:cNvSpPr txBox="1"/>
          <p:nvPr/>
        </p:nvSpPr>
        <p:spPr>
          <a:xfrm>
            <a:off x="1371600" y="5638800"/>
            <a:ext cx="6438900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BFTB = Value Point divided by Story Point for each story</a:t>
            </a:r>
          </a:p>
        </p:txBody>
      </p:sp>
      <p:sp>
        <p:nvSpPr>
          <p:cNvPr id="625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How stories are prioritized for each Iteration – by BFTB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300" b="1"/>
            </a:lvl1pPr>
          </a:lstStyle>
          <a:p>
            <a:r>
              <a:t>How stories are prioritized for each Iteration – by BFTB</a:t>
            </a:r>
          </a:p>
        </p:txBody>
      </p:sp>
      <p:sp>
        <p:nvSpPr>
          <p:cNvPr id="62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2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63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245225" cy="4800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32" name="Product Backlog"/>
          <p:cNvSpPr txBox="1"/>
          <p:nvPr/>
        </p:nvSpPr>
        <p:spPr>
          <a:xfrm>
            <a:off x="7010400" y="1144587"/>
            <a:ext cx="1778269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Product Backlog</a:t>
            </a:r>
          </a:p>
        </p:txBody>
      </p:sp>
      <p:sp>
        <p:nvSpPr>
          <p:cNvPr id="63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Highest value delivered in early Iteration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Highest value delivered in early Iterations</a:t>
            </a:r>
          </a:p>
        </p:txBody>
      </p:sp>
      <p:sp>
        <p:nvSpPr>
          <p:cNvPr id="63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3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3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1" y="1509712"/>
            <a:ext cx="4621214" cy="32766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40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47812"/>
            <a:ext cx="3667125" cy="327660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41" name="Product Backlog"/>
          <p:cNvSpPr txBox="1"/>
          <p:nvPr/>
        </p:nvSpPr>
        <p:spPr>
          <a:xfrm>
            <a:off x="6985000" y="1138237"/>
            <a:ext cx="1778269" cy="3601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Product Backlog</a:t>
            </a:r>
          </a:p>
        </p:txBody>
      </p:sp>
      <p:sp>
        <p:nvSpPr>
          <p:cNvPr id="642" name="Suppose, Cost of this  iteration-1 is 20000$;…"/>
          <p:cNvSpPr txBox="1"/>
          <p:nvPr/>
        </p:nvSpPr>
        <p:spPr>
          <a:xfrm>
            <a:off x="303212" y="5029200"/>
            <a:ext cx="8610601" cy="1157792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Suppose, Cost of this  iteration-1 is 20000$;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= 20000/89 ~ 225$ Per Value Point.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Iteration-2 = 225*199 ~ $44,000  (Highest value delivered)</a:t>
            </a:r>
          </a:p>
        </p:txBody>
      </p:sp>
      <p:sp>
        <p:nvSpPr>
          <p:cNvPr id="643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6248400" cy="3440113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4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4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649" name="Iteration-3 value = 76*$225 = $17,100; Iteration-3= 4*225=900…"/>
          <p:cNvSpPr txBox="1"/>
          <p:nvPr/>
        </p:nvSpPr>
        <p:spPr>
          <a:xfrm>
            <a:off x="457200" y="4876800"/>
            <a:ext cx="7727950" cy="1511011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Iteration-3 value = 76*$225 = $17,100; Iteration-3= 4*225=900</a:t>
            </a:r>
          </a:p>
          <a:p>
            <a:pPr>
              <a:buSzPct val="100000"/>
              <a:buFont typeface="Arial"/>
              <a:buChar char="•"/>
              <a:defRPr b="1"/>
            </a:pPr>
            <a:r>
              <a:t>This is an example</a:t>
            </a:r>
            <a:r>
              <a:rPr b="0"/>
              <a:t>, but In reality, the value will decrease after many iterations, then customer can take a call to continue the project or not.</a:t>
            </a:r>
          </a:p>
          <a:p>
            <a:pPr>
              <a:buSzPct val="100000"/>
              <a:buFont typeface="Arial"/>
              <a:buChar char="•"/>
            </a:pPr>
            <a:r>
              <a:t>Over the period of time, after some iterations the velocity will become stable and value delivered will decrease.</a:t>
            </a:r>
          </a:p>
        </p:txBody>
      </p:sp>
      <p:sp>
        <p:nvSpPr>
          <p:cNvPr id="650" name="Value delivered decreases as iteration progres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Value delivered decreases as iteration progress</a:t>
            </a:r>
          </a:p>
        </p:txBody>
      </p:sp>
      <p:sp>
        <p:nvSpPr>
          <p:cNvPr id="651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371600"/>
            <a:ext cx="8643939" cy="4953000"/>
          </a:xfrm>
          <a:prstGeom prst="rect">
            <a:avLst/>
          </a:prstGeom>
          <a:ln>
            <a:solidFill>
              <a:srgbClr val="000000"/>
            </a:solidFill>
            <a:miter/>
          </a:ln>
        </p:spPr>
      </p:pic>
      <p:sp>
        <p:nvSpPr>
          <p:cNvPr id="654" name="Estimation Exercise…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/>
          <a:p>
            <a: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pPr>
            <a:r>
              <a:t>Estimation Exercise</a:t>
            </a:r>
          </a:p>
          <a:p>
            <a: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pPr>
            <a:r>
              <a:t>(Assume, 2 week Iteration)</a:t>
            </a:r>
          </a:p>
        </p:txBody>
      </p:sp>
      <p:sp>
        <p:nvSpPr>
          <p:cNvPr id="65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5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5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658" name="Ref: The Agile Sketchpad,O'Reilly Media Dawn Griffiths ,David Griffiths"/>
          <p:cNvSpPr txBox="1"/>
          <p:nvPr/>
        </p:nvSpPr>
        <p:spPr>
          <a:xfrm>
            <a:off x="5770245" y="6337301"/>
            <a:ext cx="3328035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tory Points – Real Examples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85800" indent="-1028700">
              <a:lnSpc>
                <a:spcPts val="36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Story Points – Real Examples</a:t>
            </a:r>
          </a:p>
        </p:txBody>
      </p:sp>
      <p:sp>
        <p:nvSpPr>
          <p:cNvPr id="66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6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66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4648200" cy="3484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48000"/>
            <a:ext cx="3892550" cy="2932114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Ref: Writing User Stories By Ryan Harper O'Reilly Media -Video"/>
          <p:cNvSpPr txBox="1"/>
          <p:nvPr/>
        </p:nvSpPr>
        <p:spPr>
          <a:xfrm>
            <a:off x="5396555" y="6238681"/>
            <a:ext cx="3397155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Writing User Stories By Ryan Harper O'Reilly Media -Video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Other Estimation Techniques"/>
          <p:cNvSpPr txBox="1">
            <a:spLocks noGrp="1"/>
          </p:cNvSpPr>
          <p:nvPr>
            <p:ph type="body" sz="half" idx="4294967295"/>
          </p:nvPr>
        </p:nvSpPr>
        <p:spPr>
          <a:xfrm>
            <a:off x="304800" y="4648200"/>
            <a:ext cx="8458200" cy="1600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200"/>
              </a:lnSpc>
              <a:spcBef>
                <a:spcPts val="0"/>
              </a:spcBef>
              <a:buSzTx/>
              <a:buNone/>
              <a:defRPr sz="4000" b="1"/>
            </a:lvl1pPr>
          </a:lstStyle>
          <a:p>
            <a:r>
              <a:t>Other Estimation Techniques</a:t>
            </a:r>
          </a:p>
        </p:txBody>
      </p:sp>
      <p:sp>
        <p:nvSpPr>
          <p:cNvPr id="669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70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omparing a user story to others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Comparing a user story to others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“This story is like that story, so its estimate is what that story’s estimate was.”</a:t>
            </a:r>
          </a:p>
          <a:p>
            <a:pPr marL="742950" lvl="1" indent="-285750">
              <a:spcBef>
                <a:spcPts val="0"/>
              </a:spcBef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Don’t use a single gold standard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Triangulate instead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Compare the story being estimated to multiple other stories</a:t>
            </a:r>
          </a:p>
        </p:txBody>
      </p:sp>
      <p:sp>
        <p:nvSpPr>
          <p:cNvPr id="674" name="Estimate by Analogy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Estimate by Analogy</a:t>
            </a:r>
          </a:p>
        </p:txBody>
      </p:sp>
      <p:sp>
        <p:nvSpPr>
          <p:cNvPr id="67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7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onfirm estimates by comparing the story to multiple…"/>
          <p:cNvSpPr txBox="1">
            <a:spLocks noGrp="1"/>
          </p:cNvSpPr>
          <p:nvPr>
            <p:ph type="body" idx="4294967295"/>
          </p:nvPr>
        </p:nvSpPr>
        <p:spPr>
          <a:xfrm>
            <a:off x="361950" y="1295400"/>
            <a:ext cx="8229600" cy="46783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Confirm estimates by comparing the story to multiple</a:t>
            </a:r>
          </a:p>
          <a:p>
            <a:pPr>
              <a:spcBef>
                <a:spcPts val="500"/>
              </a:spcBef>
              <a:buSzTx/>
              <a:buNone/>
              <a:defRPr sz="2400"/>
            </a:pPr>
            <a:r>
              <a:t>other stories.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Group like-sized stories on table or whiteboard</a:t>
            </a:r>
          </a:p>
        </p:txBody>
      </p:sp>
      <p:sp>
        <p:nvSpPr>
          <p:cNvPr id="680" name="Triangul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Triangulation </a:t>
            </a:r>
          </a:p>
        </p:txBody>
      </p:sp>
      <p:sp>
        <p:nvSpPr>
          <p:cNvPr id="681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82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graphicFrame>
        <p:nvGraphicFramePr>
          <p:cNvPr id="684" name="Table"/>
          <p:cNvGraphicFramePr/>
          <p:nvPr/>
        </p:nvGraphicFramePr>
        <p:xfrm>
          <a:off x="1219200" y="3352800"/>
          <a:ext cx="6096000" cy="19510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3 points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A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2 points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B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E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F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 b="1"/>
                        <a:t>1point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C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900"/>
                        <a:t>Story D</a:t>
                      </a:r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defRPr sz="1900"/>
                      </a:pPr>
                      <a:endParaRPr/>
                    </a:p>
                  </a:txBody>
                  <a:tcPr marL="45700" marR="45700" marT="45700" marB="4570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5" name="Line"/>
          <p:cNvSpPr/>
          <p:nvPr/>
        </p:nvSpPr>
        <p:spPr>
          <a:xfrm rot="10800000">
            <a:off x="3581400" y="3581400"/>
            <a:ext cx="838201" cy="53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 rot="10800000" flipV="1">
            <a:off x="3581400" y="4114800"/>
            <a:ext cx="838201" cy="68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4A7EBB"/>
            </a:solidFill>
            <a:tailEnd type="triangle"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How long something would take: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8307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How long something would take: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If it’s all one person worked on 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Had no interruptions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 And everything you need is available.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The ideal time of a football game is 90 minutes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Four 15-minute quarters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The elapsed time is much longer (3+ hours)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It’s easier to estimate in ideal time.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 It’s too hard to estimate directly in elapsed time.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Need to consider all the factors that affect elapsed time at the same time you’re estimating</a:t>
            </a:r>
          </a:p>
        </p:txBody>
      </p:sp>
      <p:sp>
        <p:nvSpPr>
          <p:cNvPr id="689" name="Ideal Tim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Ideal Time</a:t>
            </a:r>
          </a:p>
        </p:txBody>
      </p:sp>
      <p:sp>
        <p:nvSpPr>
          <p:cNvPr id="690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9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0" name="Product Backlog"/>
          <p:cNvSpPr txBox="1">
            <a:spLocks noGrp="1"/>
          </p:cNvSpPr>
          <p:nvPr>
            <p:ph type="title" idx="4294967295"/>
          </p:nvPr>
        </p:nvSpPr>
        <p:spPr>
          <a:xfrm>
            <a:off x="142239" y="81913"/>
            <a:ext cx="8229601" cy="108910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Product Backlog</a:t>
            </a:r>
          </a:p>
        </p:txBody>
      </p:sp>
      <p:pic>
        <p:nvPicPr>
          <p:cNvPr id="271" name="productbacklog.png" descr="productbacklo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1"/>
            <a:ext cx="9144000" cy="357187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D E E P"/>
          <p:cNvSpPr txBox="1"/>
          <p:nvPr/>
        </p:nvSpPr>
        <p:spPr>
          <a:xfrm>
            <a:off x="4675216" y="2842828"/>
            <a:ext cx="4135397" cy="5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D E E P</a:t>
            </a:r>
          </a:p>
          <a:p>
            <a:pPr>
              <a:defRPr sz="1600" b="1">
                <a:latin typeface="Arial"/>
                <a:ea typeface="Arial"/>
                <a:cs typeface="Arial"/>
                <a:sym typeface="Arial"/>
              </a:defRPr>
            </a:pPr>
            <a:r>
              <a:t>Detailed Emergent Estimatable Prioritized</a:t>
            </a:r>
          </a:p>
        </p:txBody>
      </p:sp>
      <p:sp>
        <p:nvSpPr>
          <p:cNvPr id="273" name="Themes, Epic"/>
          <p:cNvSpPr txBox="1"/>
          <p:nvPr/>
        </p:nvSpPr>
        <p:spPr>
          <a:xfrm>
            <a:off x="4675216" y="4911157"/>
            <a:ext cx="2465645" cy="47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marL="342900" indent="-342900">
              <a:spcBef>
                <a:spcPts val="600"/>
              </a:spcBef>
              <a:buClr>
                <a:srgbClr val="101141"/>
              </a:buClr>
              <a:buSzPct val="100000"/>
              <a:buFont typeface="Arial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Themes, Epic</a:t>
            </a:r>
          </a:p>
        </p:txBody>
      </p:sp>
      <p:sp>
        <p:nvSpPr>
          <p:cNvPr id="274" name="13/2/22"/>
          <p:cNvSpPr txBox="1"/>
          <p:nvPr/>
        </p:nvSpPr>
        <p:spPr>
          <a:xfrm>
            <a:off x="492759" y="643692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75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tory points help drive cross-functional behavior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points help drive cross-functional behavior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 estimates do not decay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Story points are a pure measure of size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Estimating in story points is typically faster</a:t>
            </a:r>
          </a:p>
          <a:p>
            <a:pPr>
              <a:buSzTx/>
              <a:buNone/>
              <a:defRPr sz="24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My ideal days cannot be added to your ideal days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Ideal days are easier to explain outside the team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Ideal days are easier to estimate at first</a:t>
            </a:r>
          </a:p>
        </p:txBody>
      </p:sp>
      <p:sp>
        <p:nvSpPr>
          <p:cNvPr id="695" name="Story Points Vs Ideal Time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Story Points Vs Ideal Time</a:t>
            </a:r>
          </a:p>
        </p:txBody>
      </p:sp>
      <p:sp>
        <p:nvSpPr>
          <p:cNvPr id="696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697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6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Level of Effort (LOE) or T-Shirt Sizing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Level of Effort (LOE) or T-Shirt Sizing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r>
              <a:t>T-shirt size,” “level of effort” (LOE), or “small, medium, large.” (Easy, but lack precision, inability to add up several stories into a meaningful measure.)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300"/>
              </a:spcBef>
              <a:buSzTx/>
              <a:buNone/>
              <a:defRPr sz="1400" b="1"/>
            </a:pPr>
            <a:r>
              <a:t>Extra small 	Small	Medium 	Large 	Extra Large 	Extra Extra Large</a:t>
            </a:r>
          </a:p>
          <a:p>
            <a:pPr marL="0" lvl="1" indent="457200">
              <a:spcBef>
                <a:spcPts val="0"/>
              </a:spcBef>
              <a:buSzTx/>
              <a:buNone/>
              <a:defRPr sz="1600"/>
            </a:pPr>
            <a:r>
              <a:t>1 point	2 points	3 points	5 points	8 points		13 points</a:t>
            </a:r>
          </a:p>
          <a:p>
            <a:pPr marL="742950" lvl="1" indent="-285750">
              <a:spcBef>
                <a:spcPts val="0"/>
              </a:spcBef>
              <a:buChar char="•"/>
              <a:defRPr sz="1600"/>
            </a:pPr>
            <a:endParaRPr/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Disaggregation</a:t>
            </a:r>
          </a:p>
          <a:p>
            <a:pPr marL="742950" lvl="1" indent="-285750">
              <a:spcBef>
                <a:spcPts val="0"/>
              </a:spcBef>
              <a:defRPr sz="1600"/>
            </a:pPr>
            <a:r>
              <a:t>Breaking a big story into smaller stories ,we know how long the smaller stories take, So, disaggregating to something we know lets  us estimate something bigger we don’t know</a:t>
            </a:r>
          </a:p>
        </p:txBody>
      </p:sp>
      <p:sp>
        <p:nvSpPr>
          <p:cNvPr id="701" name="T –Shirt Sizing, Disaggreg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 –Shirt Sizing, Disaggregation</a:t>
            </a:r>
          </a:p>
        </p:txBody>
      </p:sp>
      <p:sp>
        <p:nvSpPr>
          <p:cNvPr id="702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703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7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am members simply group items together that are like-sized, resulting in configuration similar to the one in figure."/>
          <p:cNvSpPr txBox="1">
            <a:spLocks noGrp="1"/>
          </p:cNvSpPr>
          <p:nvPr>
            <p:ph type="body" idx="4294967295"/>
          </p:nvPr>
        </p:nvSpPr>
        <p:spPr>
          <a:xfrm>
            <a:off x="76200" y="1493837"/>
            <a:ext cx="9039225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buClr>
                <a:srgbClr val="101141"/>
              </a:buClr>
              <a:buChar char="•"/>
              <a:defRPr sz="2400"/>
            </a:lvl1pPr>
          </a:lstStyle>
          <a:p>
            <a:r>
              <a:t>Team members simply group items together that are like-sized, resulting in configuration similar to the one in figure.</a:t>
            </a:r>
          </a:p>
        </p:txBody>
      </p:sp>
      <p:sp>
        <p:nvSpPr>
          <p:cNvPr id="707" name="Affinity Group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Affinity Grouping</a:t>
            </a:r>
          </a:p>
        </p:txBody>
      </p:sp>
      <p:sp>
        <p:nvSpPr>
          <p:cNvPr id="70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70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711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19400"/>
            <a:ext cx="4273550" cy="3200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75" y="2667000"/>
            <a:ext cx="4425950" cy="33528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13" name="Image source: https://www.pmi.org/learning/library/agile-project-estimation-techniques-6110"/>
          <p:cNvSpPr txBox="1"/>
          <p:nvPr/>
        </p:nvSpPr>
        <p:spPr>
          <a:xfrm>
            <a:off x="4217670" y="6288088"/>
            <a:ext cx="4880610" cy="21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 source: https://www.pmi.org/learning/library/agile-project-estimation-techniques-6110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7483475" cy="2443164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Estimating the duration of a project begins with estimating its size."/>
          <p:cNvSpPr txBox="1">
            <a:spLocks noGrp="1"/>
          </p:cNvSpPr>
          <p:nvPr>
            <p:ph type="body" sz="quarter" idx="4294967295"/>
          </p:nvPr>
        </p:nvSpPr>
        <p:spPr>
          <a:xfrm>
            <a:off x="304800" y="152398"/>
            <a:ext cx="6324600" cy="1143004"/>
          </a:xfrm>
          <a:prstGeom prst="rect">
            <a:avLst/>
          </a:prstGeom>
        </p:spPr>
        <p:txBody>
          <a:bodyPr anchor="ctr"/>
          <a:lstStyle>
            <a:lvl1pPr marL="644651" indent="-966977" defTabSz="859536">
              <a:lnSpc>
                <a:spcPts val="3300"/>
              </a:lnSpc>
              <a:spcBef>
                <a:spcPts val="0"/>
              </a:spcBef>
              <a:buSzTx/>
              <a:buNone/>
              <a:defRPr sz="2600" b="1"/>
            </a:lvl1pPr>
          </a:lstStyle>
          <a:p>
            <a:r>
              <a:t>Estimating the duration of a project begins with estimating its size.</a:t>
            </a:r>
          </a:p>
        </p:txBody>
      </p:sp>
      <p:sp>
        <p:nvSpPr>
          <p:cNvPr id="717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718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7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720" name="Sum the story-point estimates for all desired features we come up with a total size estimate for the project.…"/>
          <p:cNvSpPr txBox="1"/>
          <p:nvPr/>
        </p:nvSpPr>
        <p:spPr>
          <a:xfrm>
            <a:off x="533400" y="4191000"/>
            <a:ext cx="8153400" cy="1426985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Sum the story-point estimates for all desired features we come up with a total size estimate for the project.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If we know the team’s velocity we can divide size by velocity to arrive at an estimated number of iterations.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turn this duration into a schedule by mapping it onto a calendar.</a:t>
            </a:r>
          </a:p>
        </p:txBody>
      </p:sp>
      <p:sp>
        <p:nvSpPr>
          <p:cNvPr id="721" name="Source: Agile Estimating and Planning by Mike Cohn…"/>
          <p:cNvSpPr txBox="1"/>
          <p:nvPr/>
        </p:nvSpPr>
        <p:spPr>
          <a:xfrm>
            <a:off x="5532120" y="6019801"/>
            <a:ext cx="3261360" cy="36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Source: Agile Estimating and Planning by Mike Cohn</a:t>
            </a: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Published by Addison-Wesley Professional, 2005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Remembering that story points and ideal days are estimates of the size of a feature helps you know when to re-estimate.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Remembering that story points and ideal days are estimates of the size of a feature helps you know when to re-estimate.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You should re-estimate only when your opinion of the relative size of one or more stories has changed.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Do not re-estimate solely because progress is not coming as rapidly as you’d expected. </a:t>
            </a:r>
          </a:p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Let velocity, the great equalizer, take care of most estimation inaccuracies.</a:t>
            </a:r>
          </a:p>
        </p:txBody>
      </p:sp>
      <p:sp>
        <p:nvSpPr>
          <p:cNvPr id="724" name="Re-estimating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Re-estimating</a:t>
            </a:r>
          </a:p>
        </p:txBody>
      </p:sp>
      <p:sp>
        <p:nvSpPr>
          <p:cNvPr id="725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726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7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728" name="Source: Agile Estimating and Planning by Mike Cohn…"/>
          <p:cNvSpPr txBox="1"/>
          <p:nvPr/>
        </p:nvSpPr>
        <p:spPr>
          <a:xfrm>
            <a:off x="5532120" y="6019801"/>
            <a:ext cx="3261360" cy="36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Source: Agile Estimating and Planning by Mike Cohn</a:t>
            </a:r>
          </a:p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t>Published by Addison-Wesley Professional, 2005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428176" y="6415552"/>
            <a:ext cx="258622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731" name="Thank you"/>
          <p:cNvSpPr txBox="1">
            <a:spLocks noGrp="1"/>
          </p:cNvSpPr>
          <p:nvPr>
            <p:ph type="body" sz="half" idx="4294967295"/>
          </p:nvPr>
        </p:nvSpPr>
        <p:spPr>
          <a:xfrm>
            <a:off x="457200" y="2352038"/>
            <a:ext cx="8229600" cy="286659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r>
              <a:t>Thank you</a:t>
            </a:r>
          </a:p>
        </p:txBody>
      </p:sp>
      <p:sp>
        <p:nvSpPr>
          <p:cNvPr id="732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733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78" name="Q&amp;A (Apply INVEST Test)…"/>
          <p:cNvSpPr txBox="1">
            <a:spLocks noGrp="1"/>
          </p:cNvSpPr>
          <p:nvPr>
            <p:ph type="title" idx="4294967295"/>
          </p:nvPr>
        </p:nvSpPr>
        <p:spPr>
          <a:xfrm>
            <a:off x="457200" y="92073"/>
            <a:ext cx="8229600" cy="1151060"/>
          </a:xfrm>
          <a:prstGeom prst="rect">
            <a:avLst/>
          </a:prstGeom>
        </p:spPr>
        <p:txBody>
          <a:bodyPr/>
          <a:lstStyle/>
          <a:p>
            <a:pPr marL="685800" indent="-1028700">
              <a:lnSpc>
                <a:spcPts val="3600"/>
              </a:lnSpc>
              <a:defRPr sz="3600"/>
            </a:pPr>
            <a:r>
              <a:t>Question? (Apply INVEST Test)</a:t>
            </a:r>
          </a:p>
          <a:p>
            <a:pPr marL="685800" indent="-1028700">
              <a:lnSpc>
                <a:spcPts val="3600"/>
              </a:lnSpc>
              <a:defRPr sz="2400"/>
            </a:pPr>
            <a:r>
              <a:t>(Real Estate Project - House Construction)</a:t>
            </a:r>
          </a:p>
        </p:txBody>
      </p:sp>
      <p:sp>
        <p:nvSpPr>
          <p:cNvPr id="279" name="As a home owner, I want my house to have walls so that the house will be wind-proof.…"/>
          <p:cNvSpPr txBox="1">
            <a:spLocks noGrp="1"/>
          </p:cNvSpPr>
          <p:nvPr>
            <p:ph type="body" idx="4294967295"/>
          </p:nvPr>
        </p:nvSpPr>
        <p:spPr>
          <a:xfrm>
            <a:off x="335279" y="1329585"/>
            <a:ext cx="8229601" cy="491331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Tx/>
              <a:buAutoNum type="arabicPeriod"/>
              <a:defRPr sz="2400"/>
            </a:pPr>
            <a:r>
              <a:t>As a home owner, I want my house to have walls so that the house will be wind-proof.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home owner I want the house to have a roof so that it will be rain proof.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property developer I want to build a mansion because mansions sell well in this area.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builder I want to use cement from Acme Corporation because it's run by my sister.</a:t>
            </a:r>
          </a:p>
          <a:p>
            <a:pPr marL="320841" indent="-320841">
              <a:buFontTx/>
              <a:buAutoNum type="arabicPeriod"/>
              <a:defRPr sz="2400"/>
            </a:pPr>
            <a:r>
              <a:t>As a property developer I want the house to look great so that it will sell </a:t>
            </a:r>
          </a:p>
          <a:p>
            <a:pPr marL="0" indent="0">
              <a:buSzTx/>
              <a:buNone/>
              <a:defRPr sz="2400"/>
            </a:pPr>
            <a:r>
              <a:t>Q1---?</a:t>
            </a:r>
          </a:p>
        </p:txBody>
      </p:sp>
      <p:sp>
        <p:nvSpPr>
          <p:cNvPr id="280" name="Ref: The Agile Sketchpad,O'Reilly Media Dawn Griffiths ,David Griffiths"/>
          <p:cNvSpPr txBox="1"/>
          <p:nvPr/>
        </p:nvSpPr>
        <p:spPr>
          <a:xfrm>
            <a:off x="5339079" y="6263641"/>
            <a:ext cx="4480563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Ref: The Agile Sketchpad,O'Reilly Media Dawn Griffiths ,David Griffiths</a:t>
            </a:r>
          </a:p>
        </p:txBody>
      </p:sp>
      <p:sp>
        <p:nvSpPr>
          <p:cNvPr id="281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282" name="13/2/22"/>
          <p:cNvSpPr txBox="1"/>
          <p:nvPr/>
        </p:nvSpPr>
        <p:spPr>
          <a:xfrm>
            <a:off x="492759" y="63150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515350" cy="495935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TextBox 3"/>
          <p:cNvSpPr txBox="1"/>
          <p:nvPr/>
        </p:nvSpPr>
        <p:spPr>
          <a:xfrm>
            <a:off x="274320" y="462517"/>
            <a:ext cx="448056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Q&amp;A (Apply INVEST Test)-Answer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er Valued Prioritization…"/>
          <p:cNvSpPr txBox="1">
            <a:spLocks noGrp="1"/>
          </p:cNvSpPr>
          <p:nvPr>
            <p:ph type="body" idx="4294967295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buClr>
                <a:srgbClr val="101141"/>
              </a:buClr>
              <a:buChar char="•"/>
              <a:defRPr sz="2400"/>
            </a:pPr>
            <a:r>
              <a:t>Customer Valued Prioritization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Kano Analysis (Satisfied, Dissatisfied, Exciters)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MoSCoW  Technique (Must have, Should have, Could have, Wont have)</a:t>
            </a:r>
          </a:p>
          <a:p>
            <a:pPr>
              <a:spcBef>
                <a:spcPts val="600"/>
              </a:spcBef>
              <a:buClr>
                <a:srgbClr val="101141"/>
              </a:buClr>
              <a:buChar char="•"/>
              <a:defRPr sz="2400"/>
            </a:pPr>
            <a:r>
              <a:t>Relative Prioritization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Business Value Vs Risk Vs Effort</a:t>
            </a:r>
          </a:p>
          <a:p>
            <a:pPr marL="742950" lvl="1" indent="-285750">
              <a:spcBef>
                <a:spcPts val="0"/>
              </a:spcBef>
              <a:buChar char="•"/>
              <a:defRPr sz="1800"/>
            </a:pPr>
            <a:r>
              <a:t>Relative Weighting Prioritization (Value/Cost)</a:t>
            </a:r>
          </a:p>
          <a:p>
            <a:pPr>
              <a:spcBef>
                <a:spcPts val="600"/>
              </a:spcBef>
              <a:buClr>
                <a:srgbClr val="101141"/>
              </a:buClr>
              <a:buChar char="•"/>
              <a:defRPr sz="2400"/>
            </a:pPr>
            <a:r>
              <a:t>Story Mapping</a:t>
            </a:r>
          </a:p>
        </p:txBody>
      </p:sp>
      <p:sp>
        <p:nvSpPr>
          <p:cNvPr id="288" name="13/2/22"/>
          <p:cNvSpPr txBox="1"/>
          <p:nvPr/>
        </p:nvSpPr>
        <p:spPr>
          <a:xfrm>
            <a:off x="502919" y="6401209"/>
            <a:ext cx="2042162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17-24 Feb 24</a:t>
            </a:r>
            <a:endParaRPr dirty="0"/>
          </a:p>
        </p:txBody>
      </p:sp>
      <p:sp>
        <p:nvSpPr>
          <p:cNvPr id="289" name="SE ZG544 S2-21 Agile Software Process"/>
          <p:cNvSpPr txBox="1"/>
          <p:nvPr/>
        </p:nvSpPr>
        <p:spPr>
          <a:xfrm>
            <a:off x="3169920" y="6401209"/>
            <a:ext cx="280416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dirty="0"/>
              <a:t>SE ZG544 </a:t>
            </a:r>
            <a:r>
              <a:rPr lang="en-US" dirty="0"/>
              <a:t>S2-23-24</a:t>
            </a:r>
            <a:r>
              <a:rPr dirty="0"/>
              <a:t> Agile Software Process</a:t>
            </a:r>
          </a:p>
        </p:txBody>
      </p:sp>
      <p:sp>
        <p:nvSpPr>
          <p:cNvPr id="2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17" y="6415552"/>
            <a:ext cx="181381" cy="2483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91" name="Approaches to User Stories Prioritization"/>
          <p:cNvSpPr txBox="1"/>
          <p:nvPr/>
        </p:nvSpPr>
        <p:spPr>
          <a:xfrm>
            <a:off x="350519" y="152399"/>
            <a:ext cx="623316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685800" indent="-1028700">
              <a:lnSpc>
                <a:spcPts val="3600"/>
              </a:lnSpc>
              <a:defRPr sz="3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Approaches to User Stories Prioritization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5E7270EECA3B4590EA796146CEF107" ma:contentTypeVersion="8" ma:contentTypeDescription="Create a new document." ma:contentTypeScope="" ma:versionID="b0f384c632b3b84b24f5eaa77f8c4688">
  <xsd:schema xmlns:xsd="http://www.w3.org/2001/XMLSchema" xmlns:xs="http://www.w3.org/2001/XMLSchema" xmlns:p="http://schemas.microsoft.com/office/2006/metadata/properties" xmlns:ns2="dc7f2d29-e4a3-434f-906a-70b1fc2df21c" targetNamespace="http://schemas.microsoft.com/office/2006/metadata/properties" ma:root="true" ma:fieldsID="2d0da2ec4db5b1b7b86945963a0ebaba" ns2:_="">
    <xsd:import namespace="dc7f2d29-e4a3-434f-906a-70b1fc2df2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7f2d29-e4a3-434f-906a-70b1fc2df2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DC37FC-EA70-406D-B021-5085FA32EB43}"/>
</file>

<file path=customXml/itemProps2.xml><?xml version="1.0" encoding="utf-8"?>
<ds:datastoreItem xmlns:ds="http://schemas.openxmlformats.org/officeDocument/2006/customXml" ds:itemID="{1E49C41F-65D8-4073-979A-5BD0C827C994}"/>
</file>

<file path=customXml/itemProps3.xml><?xml version="1.0" encoding="utf-8"?>
<ds:datastoreItem xmlns:ds="http://schemas.openxmlformats.org/officeDocument/2006/customXml" ds:itemID="{FBEA4EB2-B475-431D-93D7-3B4CDBC1AF00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4606</Words>
  <Application>Microsoft Macintosh PowerPoint</Application>
  <PresentationFormat>On-screen Show (4:3)</PresentationFormat>
  <Paragraphs>622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Wingdings</vt:lpstr>
      <vt:lpstr>Office Theme</vt:lpstr>
      <vt:lpstr>BITS Pilani presentation</vt:lpstr>
      <vt:lpstr>PowerPoint Presentation</vt:lpstr>
      <vt:lpstr>Key Points taken from the recorderd presentation</vt:lpstr>
      <vt:lpstr>PowerPoint Presentation</vt:lpstr>
      <vt:lpstr>Effective User Stories  (CCC &amp; INVEST Guide)</vt:lpstr>
      <vt:lpstr>Product Backlog</vt:lpstr>
      <vt:lpstr>Question? (Apply INVEST Test) (Real Estate Project - House Construction)</vt:lpstr>
      <vt:lpstr>PowerPoint Presentation</vt:lpstr>
      <vt:lpstr>PowerPoint Presentation</vt:lpstr>
      <vt:lpstr>PowerPoint Presentation</vt:lpstr>
      <vt:lpstr>Agile Estimation</vt:lpstr>
      <vt:lpstr>PowerPoint Presentation</vt:lpstr>
      <vt:lpstr>PowerPoint Presentation</vt:lpstr>
      <vt:lpstr>Agile Estimation - User Stories Example-Housing Project</vt:lpstr>
      <vt:lpstr>Agile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 Pilani presentation</dc:title>
  <cp:lastModifiedBy>K ANANTHARAMAN .</cp:lastModifiedBy>
  <cp:revision>1</cp:revision>
  <dcterms:modified xsi:type="dcterms:W3CDTF">2024-02-09T12:51:06Z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0x010100EF5E7270EECA3B4590EA796146CEF107</vt:lpwstr>
  </property>
</Properties>
</file>